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96" r:id="rId2"/>
  </p:sldMasterIdLst>
  <p:notesMasterIdLst>
    <p:notesMasterId r:id="rId60"/>
  </p:notesMasterIdLst>
  <p:handoutMasterIdLst>
    <p:handoutMasterId r:id="rId61"/>
  </p:handoutMasterIdLst>
  <p:sldIdLst>
    <p:sldId id="256" r:id="rId3"/>
    <p:sldId id="257" r:id="rId4"/>
    <p:sldId id="340" r:id="rId5"/>
    <p:sldId id="341" r:id="rId6"/>
    <p:sldId id="342" r:id="rId7"/>
    <p:sldId id="349" r:id="rId8"/>
    <p:sldId id="343" r:id="rId9"/>
    <p:sldId id="344" r:id="rId10"/>
    <p:sldId id="345" r:id="rId11"/>
    <p:sldId id="346" r:id="rId12"/>
    <p:sldId id="347" r:id="rId13"/>
    <p:sldId id="376" r:id="rId14"/>
    <p:sldId id="377" r:id="rId15"/>
    <p:sldId id="358" r:id="rId16"/>
    <p:sldId id="359" r:id="rId17"/>
    <p:sldId id="360" r:id="rId18"/>
    <p:sldId id="392" r:id="rId19"/>
    <p:sldId id="393" r:id="rId20"/>
    <p:sldId id="394" r:id="rId21"/>
    <p:sldId id="395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86" r:id="rId38"/>
    <p:sldId id="387" r:id="rId39"/>
    <p:sldId id="388" r:id="rId40"/>
    <p:sldId id="389" r:id="rId41"/>
    <p:sldId id="390" r:id="rId42"/>
    <p:sldId id="397" r:id="rId43"/>
    <p:sldId id="398" r:id="rId44"/>
    <p:sldId id="399" r:id="rId45"/>
    <p:sldId id="400" r:id="rId46"/>
    <p:sldId id="401" r:id="rId47"/>
    <p:sldId id="402" r:id="rId48"/>
    <p:sldId id="403" r:id="rId49"/>
    <p:sldId id="350" r:id="rId50"/>
    <p:sldId id="352" r:id="rId51"/>
    <p:sldId id="353" r:id="rId52"/>
    <p:sldId id="354" r:id="rId53"/>
    <p:sldId id="355" r:id="rId54"/>
    <p:sldId id="291" r:id="rId55"/>
    <p:sldId id="307" r:id="rId56"/>
    <p:sldId id="309" r:id="rId57"/>
    <p:sldId id="338" r:id="rId58"/>
    <p:sldId id="33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CC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572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3881884" y="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3881884" y="8686800"/>
            <a:ext cx="2975759" cy="45684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96E1FD2-BF16-4A63-8ECE-4F7E773AC6DB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46755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Move="1" noResize="1"/>
          </p:cNvSpPr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4997" rIns="90004" bIns="44997" anchor="ctr" anchorCtr="1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Header Placeholder 2"/>
          <p:cNvSpPr txBox="1">
            <a:spLocks noGrp="1"/>
          </p:cNvSpPr>
          <p:nvPr>
            <p:ph type="hdr" sz="quarter"/>
          </p:nvPr>
        </p:nvSpPr>
        <p:spPr>
          <a:xfrm>
            <a:off x="-356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idx="1"/>
          </p:nvPr>
        </p:nvSpPr>
        <p:spPr>
          <a:xfrm>
            <a:off x="388439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443"/>
            <a:ext cx="4572000" cy="342900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6" name="Notes Placeholder 5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7" name="Footer Placeholder 6"/>
          <p:cNvSpPr txBox="1">
            <a:spLocks noGrp="1"/>
          </p:cNvSpPr>
          <p:nvPr>
            <p:ph type="ftr" sz="quarter" idx="4"/>
          </p:nvPr>
        </p:nvSpPr>
        <p:spPr>
          <a:xfrm>
            <a:off x="-356" y="868536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7"/>
          <p:cNvSpPr txBox="1">
            <a:spLocks noGrp="1"/>
          </p:cNvSpPr>
          <p:nvPr>
            <p:ph type="sldNum" sz="quarter" idx="5"/>
          </p:nvPr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ea typeface="Arial" pitchFamily="34"/>
                <a:cs typeface="Arial" pitchFamily="34"/>
              </a:defRPr>
            </a:lvl1pPr>
          </a:lstStyle>
          <a:p>
            <a:pPr lvl="0"/>
            <a:fld id="{2CA650AE-01C1-461C-908D-1D3D1E5294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70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914400" algn="l"/>
        <a:tab pos="1828800" algn="l"/>
        <a:tab pos="2743200" algn="l"/>
        <a:tab pos="3657600" algn="l"/>
        <a:tab pos="4572000" algn="l"/>
        <a:tab pos="5486400" algn="l"/>
        <a:tab pos="6400800" algn="l"/>
        <a:tab pos="7315200" algn="l"/>
        <a:tab pos="8229600" algn="l"/>
        <a:tab pos="9144000" algn="l"/>
        <a:tab pos="10058400" algn="l"/>
      </a:tabLst>
      <a:defRPr lang="en-US" sz="1200" b="0" i="0" u="none" strike="noStrike" kern="0" cap="none" spc="0" baseline="0">
        <a:solidFill>
          <a:srgbClr val="000000"/>
        </a:solidFill>
        <a:highlight>
          <a:scrgbClr r="0" g="0" b="0">
            <a:alpha val="0"/>
          </a:scrgbClr>
        </a:highlight>
        <a:uFillTx/>
        <a:latin typeface="Arial" pitchFamily="34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7929373-D414-4525-A899-32F7B58F1970}" type="slidenum">
              <a:t>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14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  <p:extLst>
      <p:ext uri="{BB962C8B-B14F-4D97-AF65-F5344CB8AC3E}">
        <p14:creationId xmlns:p14="http://schemas.microsoft.com/office/powerpoint/2010/main" val="3399400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48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  <p:extLst>
      <p:ext uri="{BB962C8B-B14F-4D97-AF65-F5344CB8AC3E}">
        <p14:creationId xmlns:p14="http://schemas.microsoft.com/office/powerpoint/2010/main" val="2125923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49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  <p:extLst>
      <p:ext uri="{BB962C8B-B14F-4D97-AF65-F5344CB8AC3E}">
        <p14:creationId xmlns:p14="http://schemas.microsoft.com/office/powerpoint/2010/main" val="364635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50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  <p:extLst>
      <p:ext uri="{BB962C8B-B14F-4D97-AF65-F5344CB8AC3E}">
        <p14:creationId xmlns:p14="http://schemas.microsoft.com/office/powerpoint/2010/main" val="128206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51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  <p:extLst>
      <p:ext uri="{BB962C8B-B14F-4D97-AF65-F5344CB8AC3E}">
        <p14:creationId xmlns:p14="http://schemas.microsoft.com/office/powerpoint/2010/main" val="2986742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7"/>
          <p:cNvSpPr txBox="1"/>
          <p:nvPr/>
        </p:nvSpPr>
        <p:spPr>
          <a:xfrm>
            <a:off x="3884398" y="8685364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0004" tIns="46798" rIns="90004" bIns="46798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252E11B-4F91-41C3-BE0B-21CD3B4C5425}" type="slidenum">
              <a:t>52</a:t>
            </a:fld>
            <a:endParaRPr lang="en-US" sz="12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  <a:ea typeface="Arial" pitchFamily="34"/>
              <a:cs typeface="Arial" pitchFamily="34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2">
            <a:solidFill>
              <a:srgbClr val="3465A4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pPr lvl="0"/>
            <a:r>
              <a:rPr lang="en-US" kern="1200"/>
              <a:t>Inelastic neutron scattering measures</a:t>
            </a:r>
          </a:p>
        </p:txBody>
      </p:sp>
    </p:spTree>
    <p:extLst>
      <p:ext uri="{BB962C8B-B14F-4D97-AF65-F5344CB8AC3E}">
        <p14:creationId xmlns:p14="http://schemas.microsoft.com/office/powerpoint/2010/main" val="2764007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B5A92-D91B-4EA3-BB35-3EB97459A6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3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44D3CE-5BE8-47C0-818A-DC0FBE4A3D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8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1062039"/>
            <a:ext cx="2057400" cy="506412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1062039"/>
            <a:ext cx="6019796" cy="506412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9A532D9-6EE8-49D8-8A87-53B917D3B6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8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600"/>
            </a:lvl1pPr>
          </a:lstStyle>
          <a:p>
            <a:pPr lvl="0"/>
            <a:r>
              <a:rPr/>
              <a:t>Title Text</a:t>
            </a:r>
          </a:p>
        </p:txBody>
      </p:sp>
      <p:sp>
        <p:nvSpPr>
          <p:cNvPr id="9" name="Shape 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/>
              <a:t>Body Level One</a:t>
            </a:r>
          </a:p>
          <a:p>
            <a:pPr lvl="1"/>
            <a:r>
              <a:rPr/>
              <a:t>Body Level Two</a:t>
            </a:r>
          </a:p>
          <a:p>
            <a:pPr lvl="2"/>
            <a:r>
              <a:rPr/>
              <a:t>Body Level Three</a:t>
            </a:r>
          </a:p>
          <a:p>
            <a:pPr lvl="3"/>
            <a:r>
              <a:rPr/>
              <a:t>Body Level Four</a:t>
            </a:r>
          </a:p>
          <a:p>
            <a:pPr lvl="4"/>
            <a:r>
              <a:rPr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1374968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7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9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37734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377349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10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4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3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78E2EC-DD22-41A3-B4A4-FD2687C6A9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96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6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6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099051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099051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7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A047C4-9BF1-42B2-9371-3B08682629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8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57200" y="2349495"/>
            <a:ext cx="4038603" cy="377666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4648196" y="2349495"/>
            <a:ext cx="4038603" cy="377666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DA2AAD-64FB-4A2A-8C42-B42D12EDFB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12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5B05C3-5202-4B7A-AD44-118BC9C7A64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7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77A82F7-BD7B-4187-A33D-F44D886006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55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CC3B67-F419-4A7A-85AC-2B770BD68DA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C087DA-8296-4EDC-A461-743B7DE7F4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 lang="en-GB"/>
            </a:lvl1pPr>
          </a:lstStyle>
          <a:p>
            <a:pPr lvl="0"/>
            <a:endParaRPr lang="en-GB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5CF451B-189A-4915-9259-2370E4E01C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3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islargetop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4000" cy="1841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2411281" y="1061636"/>
            <a:ext cx="6275518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457200" y="2349002"/>
            <a:ext cx="8229600" cy="377675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ucida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3"/>
          </p:nvPr>
        </p:nvSpPr>
        <p:spPr>
          <a:xfrm>
            <a:off x="3124075" y="6244922"/>
            <a:ext cx="2895840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ucida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4"/>
          </p:nvPr>
        </p:nvSpPr>
        <p:spPr>
          <a:xfrm>
            <a:off x="6552718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Lucida Sans" pitchFamily="34"/>
                <a:ea typeface="DejaVu Sans" pitchFamily="2"/>
                <a:cs typeface="DejaVu Sans" pitchFamily="2"/>
              </a:defRPr>
            </a:lvl1pPr>
          </a:lstStyle>
          <a:p>
            <a:pPr lvl="0"/>
            <a:fld id="{547CDBCD-EF26-476C-ADEC-1F25D87CD5C5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708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ucida Sans" pitchFamily="34"/>
        </a:defRPr>
      </a:lvl1pPr>
    </p:titleStyle>
    <p:bodyStyle>
      <a:lvl1pPr marL="0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Lucida Sans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sislargebottom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5361118"/>
            <a:ext cx="9144000" cy="149688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le Placeholder 2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3773518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2"/>
          </p:nvPr>
        </p:nvSpPr>
        <p:spPr>
          <a:xfrm>
            <a:off x="456843" y="6244922"/>
            <a:ext cx="2133715" cy="476283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914400" algn="l"/>
          <a:tab pos="1828800" algn="l"/>
          <a:tab pos="2743200" algn="l"/>
          <a:tab pos="3657600" algn="l"/>
          <a:tab pos="4572000" algn="l"/>
          <a:tab pos="5486400" algn="l"/>
          <a:tab pos="6400800" algn="l"/>
          <a:tab pos="7315200" algn="l"/>
          <a:tab pos="8229600" algn="l"/>
          <a:tab pos="9144000" algn="l"/>
          <a:tab pos="10058400" algn="l"/>
        </a:tabLst>
        <a:defRPr lang="en-US" sz="44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Arial" pitchFamily="34"/>
        </a:defRPr>
      </a:lvl1pPr>
    </p:titleStyle>
    <p:bodyStyle>
      <a:lvl1pPr marL="0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571317" algn="l"/>
          <a:tab pos="1485717" algn="l"/>
          <a:tab pos="2400117" algn="l"/>
          <a:tab pos="3314517" algn="l"/>
          <a:tab pos="4228917" algn="l"/>
          <a:tab pos="5143317" algn="l"/>
          <a:tab pos="6057717" algn="l"/>
          <a:tab pos="6972117" algn="l"/>
          <a:tab pos="7886517" algn="l"/>
          <a:tab pos="8800917" algn="l"/>
          <a:tab pos="9715317" algn="l"/>
        </a:tabLst>
        <a:defRPr lang="en-US" sz="3200" b="0" i="0" u="none" strike="noStrike" kern="1200" cap="none" spc="0" baseline="0">
          <a:solidFill>
            <a:srgbClr val="000000"/>
          </a:solidFill>
          <a:highlight>
            <a:scrgbClr r="0" g="0" b="0">
              <a:alpha val="0"/>
            </a:scrgbClr>
          </a:highlight>
          <a:uFillTx/>
          <a:latin typeface="Arial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openxmlformats.org/officeDocument/2006/relationships/image" Target="../media/image1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 txBox="1">
            <a:spLocks noGrp="1"/>
          </p:cNvSpPr>
          <p:nvPr>
            <p:ph type="subTitle" idx="4294967295"/>
          </p:nvPr>
        </p:nvSpPr>
        <p:spPr>
          <a:xfrm>
            <a:off x="457200" y="274320"/>
            <a:ext cx="8229600" cy="5299560"/>
          </a:xfrm>
        </p:spPr>
        <p:txBody>
          <a:bodyPr lIns="0" tIns="0" rIns="0" bIns="0" anchor="ctr" anchorCtr="1">
            <a:normAutofit/>
          </a:bodyPr>
          <a:lstStyle/>
          <a:p>
            <a:pPr lvl="0"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800" dirty="0"/>
              <a:t>Introduction to </a:t>
            </a:r>
            <a:r>
              <a:rPr lang="en-US" sz="4800" dirty="0" smtClean="0"/>
              <a:t>Inelastic Neutron Scattering and Horace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3174"/>
            <a:ext cx="4641011" cy="53983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Quantised collective precession of spins – small deviations from ordered magnetic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Dispersive, can look like phonons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But, most intense at low </a:t>
            </a:r>
            <a:r>
              <a:rPr lang="en-GB" sz="2000" b="1" i="1" dirty="0" smtClean="0"/>
              <a:t>Q</a:t>
            </a:r>
            <a:r>
              <a:rPr lang="en-GB" sz="20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/>
              <a:t>Unlike X-rays, magnetic intensity for neutrons </a:t>
            </a:r>
            <a:r>
              <a:rPr lang="en-GB" sz="2000" i="1" dirty="0" smtClean="0"/>
              <a:t>can</a:t>
            </a:r>
            <a:r>
              <a:rPr lang="en-GB" sz="2000" dirty="0" smtClean="0"/>
              <a:t> be larger than lattice vibrations.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Can be modelled using linear spin wave theory with </a:t>
            </a:r>
            <a:r>
              <a:rPr lang="en-GB" sz="2000" dirty="0" err="1"/>
              <a:t>SpinW</a:t>
            </a:r>
            <a:r>
              <a:rPr lang="en-GB" sz="2000" dirty="0"/>
              <a:t> in later part of course.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5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Spin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waves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772535" y="967943"/>
            <a:ext cx="1964395" cy="143376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876" y="2263684"/>
            <a:ext cx="2811714" cy="2104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876" y="4392329"/>
            <a:ext cx="2836529" cy="224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607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0641"/>
            <a:ext cx="8229600" cy="37767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/>
              <a:t>Transitions between localised electronic states with different </a:t>
            </a:r>
            <a:r>
              <a:rPr lang="en-GB" sz="2200" dirty="0" err="1" smtClean="0"/>
              <a:t>J</a:t>
            </a:r>
            <a:r>
              <a:rPr lang="en-GB" sz="2200" baseline="-25000" dirty="0" err="1" smtClean="0"/>
              <a:t>z</a:t>
            </a:r>
            <a:r>
              <a:rPr lang="en-GB" sz="2200" dirty="0" smtClean="0"/>
              <a:t> or </a:t>
            </a:r>
            <a:r>
              <a:rPr lang="en-GB" sz="2200" dirty="0" err="1" smtClean="0"/>
              <a:t>L</a:t>
            </a:r>
            <a:r>
              <a:rPr lang="en-GB" sz="2200" baseline="-25000" dirty="0" err="1" smtClean="0"/>
              <a:t>z</a:t>
            </a:r>
            <a:r>
              <a:rPr lang="en-GB" sz="2200" dirty="0" smtClean="0"/>
              <a:t> quantum number excited on a particular magnetic ion excited by neutrons.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err="1" smtClean="0"/>
              <a:t>Dispersionless</a:t>
            </a:r>
            <a:r>
              <a:rPr lang="en-GB" sz="2200" dirty="0" smtClean="0"/>
              <a:t>, but follow form factor.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/>
              <a:t>Will be covered on Day 10 practical.</a:t>
            </a:r>
            <a:endParaRPr lang="en-GB" sz="2200" dirty="0"/>
          </a:p>
        </p:txBody>
      </p:sp>
      <p:sp>
        <p:nvSpPr>
          <p:cNvPr id="5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Crystal Fields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451" y="3411415"/>
            <a:ext cx="4302256" cy="30128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37" y="3393831"/>
            <a:ext cx="3927344" cy="30774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888523" y="5081954"/>
            <a:ext cx="3156439" cy="263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4506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Questions so far?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41889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0641"/>
            <a:ext cx="8229600" cy="4242408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/>
              <a:t>How do we measure inelastic neutron spectra?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/>
              <a:t>Types of spectrometers: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sz="1800" dirty="0" smtClean="0"/>
              <a:t>Triple-axis spectrometers at continuous neutron sources (e.g. reactors)</a:t>
            </a:r>
            <a:endParaRPr lang="en-GB" sz="1800" dirty="0"/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sz="1800" dirty="0" smtClean="0"/>
              <a:t>Time-of-flight spectrometers at pulsed </a:t>
            </a:r>
            <a:r>
              <a:rPr lang="en-GB" sz="1800" i="1" dirty="0" smtClean="0"/>
              <a:t>and</a:t>
            </a:r>
            <a:r>
              <a:rPr lang="en-GB" sz="1800" dirty="0" smtClean="0"/>
              <a:t> continuous sources</a:t>
            </a:r>
            <a:endParaRPr lang="en-GB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 smtClean="0"/>
              <a:t>Types of samples: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sz="1800" dirty="0"/>
              <a:t>Single crystal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GB" sz="1800" dirty="0"/>
              <a:t>Powders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200" dirty="0" smtClean="0"/>
          </a:p>
        </p:txBody>
      </p:sp>
      <p:sp>
        <p:nvSpPr>
          <p:cNvPr id="5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Experiments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0371632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</a:t>
            </a: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elastic neutron scattering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200" y="1313576"/>
            <a:ext cx="8321040" cy="5377370"/>
          </a:xfrm>
        </p:spPr>
        <p:txBody>
          <a:bodyPr>
            <a:normAutofit lnSpcReduction="10000"/>
          </a:bodyPr>
          <a:lstStyle/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 smtClean="0"/>
              <a:t>In </a:t>
            </a:r>
            <a:r>
              <a:rPr lang="en-US" sz="2400" i="1" dirty="0" smtClean="0"/>
              <a:t>elastic </a:t>
            </a:r>
            <a:r>
              <a:rPr lang="en-US" sz="2400" dirty="0" smtClean="0"/>
              <a:t>scattering, need to satisfy Bragg condition</a:t>
            </a:r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 smtClean="0"/>
              <a:t>Can be represented in an Ewald construction (sphere)</a:t>
            </a:r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 smtClean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1100" dirty="0" smtClean="0"/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 smtClean="0"/>
              <a:t>For </a:t>
            </a:r>
            <a:r>
              <a:rPr lang="en-US" sz="2400" i="1" dirty="0" smtClean="0"/>
              <a:t>inelastic</a:t>
            </a:r>
            <a:r>
              <a:rPr lang="en-US" sz="2400" dirty="0" smtClean="0"/>
              <a:t> scattering, </a:t>
            </a:r>
            <a:r>
              <a:rPr lang="en-GB" altLang="en-US" sz="2400" dirty="0"/>
              <a:t>|</a:t>
            </a:r>
            <a:r>
              <a:rPr lang="en-GB" altLang="en-US" sz="2400" dirty="0" err="1"/>
              <a:t>k</a:t>
            </a:r>
            <a:r>
              <a:rPr lang="en-GB" altLang="en-US" sz="2400" baseline="-25000" dirty="0" err="1"/>
              <a:t>i</a:t>
            </a:r>
            <a:r>
              <a:rPr lang="en-GB" altLang="en-US" sz="2400" dirty="0"/>
              <a:t>| </a:t>
            </a:r>
            <a:r>
              <a:rPr lang="en-GB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≠ |</a:t>
            </a:r>
            <a:r>
              <a:rPr lang="en-GB" alt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alt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GB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GB" alt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Now, have </a:t>
            </a:r>
            <a:r>
              <a:rPr lang="en-GB" alt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GB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GB" alt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altLang="en-US" sz="2400" b="1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altLang="en-US" sz="2400" b="1" i="1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en-GB" altLang="en-US" sz="24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GB" altLang="en-US" sz="2400" b="1" i="1" baseline="-25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altLang="en-US" sz="2400" b="1" i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which defines the scattering triangle.</a:t>
            </a:r>
            <a:endParaRPr lang="en-GB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03497" y="2094330"/>
            <a:ext cx="3684042" cy="1631465"/>
            <a:chOff x="3303497" y="2525151"/>
            <a:chExt cx="3684042" cy="1631465"/>
          </a:xfrm>
        </p:grpSpPr>
        <p:sp>
          <p:nvSpPr>
            <p:cNvPr id="43" name="Text Box 6"/>
            <p:cNvSpPr txBox="1">
              <a:spLocks noChangeArrowheads="1"/>
            </p:cNvSpPr>
            <p:nvPr/>
          </p:nvSpPr>
          <p:spPr bwMode="auto">
            <a:xfrm>
              <a:off x="5580881" y="30911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44" name="Text Box 7"/>
            <p:cNvSpPr txBox="1">
              <a:spLocks noChangeArrowheads="1"/>
            </p:cNvSpPr>
            <p:nvPr/>
          </p:nvSpPr>
          <p:spPr bwMode="auto">
            <a:xfrm>
              <a:off x="4750190" y="2737512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303497" y="2668498"/>
              <a:ext cx="2059896" cy="1395681"/>
              <a:chOff x="5950903" y="2481263"/>
              <a:chExt cx="2059896" cy="1395681"/>
            </a:xfrm>
          </p:grpSpPr>
          <p:sp>
            <p:nvSpPr>
              <p:cNvPr id="46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8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0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1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2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3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4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5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6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7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8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9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0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1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2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3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4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5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6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7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8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69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0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1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2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3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4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5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6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7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8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79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80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81" name="Line 43"/>
            <p:cNvSpPr>
              <a:spLocks noChangeShapeType="1"/>
            </p:cNvSpPr>
            <p:nvPr/>
          </p:nvSpPr>
          <p:spPr bwMode="auto">
            <a:xfrm rot="775707" flipV="1">
              <a:off x="4407577" y="2702276"/>
              <a:ext cx="170079" cy="690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Line 43"/>
            <p:cNvSpPr>
              <a:spLocks noChangeShapeType="1"/>
            </p:cNvSpPr>
            <p:nvPr/>
          </p:nvSpPr>
          <p:spPr bwMode="auto">
            <a:xfrm flipH="1">
              <a:off x="4324893" y="33571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3" name="Line 43"/>
            <p:cNvSpPr>
              <a:spLocks noChangeShapeType="1"/>
            </p:cNvSpPr>
            <p:nvPr/>
          </p:nvSpPr>
          <p:spPr bwMode="auto">
            <a:xfrm rot="3180000" flipH="1">
              <a:off x="4486147" y="304086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Line 43"/>
            <p:cNvSpPr>
              <a:spLocks noChangeShapeType="1"/>
            </p:cNvSpPr>
            <p:nvPr/>
          </p:nvSpPr>
          <p:spPr bwMode="auto">
            <a:xfrm flipH="1">
              <a:off x="5106526" y="33571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Text Box 8"/>
            <p:cNvSpPr txBox="1">
              <a:spLocks noChangeArrowheads="1"/>
            </p:cNvSpPr>
            <p:nvPr/>
          </p:nvSpPr>
          <p:spPr bwMode="auto">
            <a:xfrm>
              <a:off x="4262771" y="2821450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latin typeface="Arial" panose="020B0604020202020204" pitchFamily="34" charset="0"/>
                </a:rPr>
                <a:t>G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86" name="Text Box 6"/>
            <p:cNvSpPr txBox="1">
              <a:spLocks noChangeArrowheads="1"/>
            </p:cNvSpPr>
            <p:nvPr/>
          </p:nvSpPr>
          <p:spPr bwMode="auto">
            <a:xfrm>
              <a:off x="4605893" y="33253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4324322" y="2572616"/>
              <a:ext cx="1584000" cy="1584000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Text Box 6"/>
            <p:cNvSpPr txBox="1">
              <a:spLocks noChangeArrowheads="1"/>
            </p:cNvSpPr>
            <p:nvPr/>
          </p:nvSpPr>
          <p:spPr bwMode="auto">
            <a:xfrm>
              <a:off x="5664794" y="2525151"/>
              <a:ext cx="1322745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dirty="0" smtClean="0">
                  <a:solidFill>
                    <a:schemeClr val="accent4"/>
                  </a:solidFill>
                  <a:latin typeface="Arial" panose="020B0604020202020204" pitchFamily="34" charset="0"/>
                </a:rPr>
                <a:t>Ewald’s sphere</a:t>
              </a:r>
              <a:endParaRPr lang="en-US" altLang="en-US" sz="1800" dirty="0">
                <a:solidFill>
                  <a:schemeClr val="accent4"/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03497" y="4159840"/>
            <a:ext cx="2798084" cy="1604639"/>
            <a:chOff x="3303497" y="4872013"/>
            <a:chExt cx="2798084" cy="1604639"/>
          </a:xfrm>
        </p:grpSpPr>
        <p:sp>
          <p:nvSpPr>
            <p:cNvPr id="89" name="Text Box 6"/>
            <p:cNvSpPr txBox="1">
              <a:spLocks noChangeArrowheads="1"/>
            </p:cNvSpPr>
            <p:nvPr/>
          </p:nvSpPr>
          <p:spPr bwMode="auto">
            <a:xfrm>
              <a:off x="5580881" y="5503591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90" name="Text Box 7"/>
            <p:cNvSpPr txBox="1">
              <a:spLocks noChangeArrowheads="1"/>
            </p:cNvSpPr>
            <p:nvPr/>
          </p:nvSpPr>
          <p:spPr bwMode="auto">
            <a:xfrm>
              <a:off x="4750190" y="5149985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1" name="Group 90"/>
            <p:cNvGrpSpPr/>
            <p:nvPr/>
          </p:nvGrpSpPr>
          <p:grpSpPr>
            <a:xfrm>
              <a:off x="3303497" y="5080971"/>
              <a:ext cx="2059896" cy="1395681"/>
              <a:chOff x="5950903" y="2481263"/>
              <a:chExt cx="2059896" cy="1395681"/>
            </a:xfrm>
          </p:grpSpPr>
          <p:sp>
            <p:nvSpPr>
              <p:cNvPr id="92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3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4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5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6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7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8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99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0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2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3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4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5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6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7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8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09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0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1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2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3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4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5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6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7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8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19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27" name="Line 43"/>
            <p:cNvSpPr>
              <a:spLocks noChangeShapeType="1"/>
            </p:cNvSpPr>
            <p:nvPr/>
          </p:nvSpPr>
          <p:spPr bwMode="auto">
            <a:xfrm rot="775707" flipV="1">
              <a:off x="4407577" y="5114749"/>
              <a:ext cx="170079" cy="690273"/>
            </a:xfrm>
            <a:prstGeom prst="line">
              <a:avLst/>
            </a:prstGeom>
            <a:noFill/>
            <a:ln w="9525">
              <a:solidFill>
                <a:schemeClr val="bg2">
                  <a:lumMod val="9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8" name="Line 43"/>
            <p:cNvSpPr>
              <a:spLocks noChangeShapeType="1"/>
            </p:cNvSpPr>
            <p:nvPr/>
          </p:nvSpPr>
          <p:spPr bwMode="auto">
            <a:xfrm flipH="1">
              <a:off x="4324893" y="5769593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9" name="Line 43"/>
            <p:cNvSpPr>
              <a:spLocks noChangeShapeType="1"/>
            </p:cNvSpPr>
            <p:nvPr/>
          </p:nvSpPr>
          <p:spPr bwMode="auto">
            <a:xfrm rot="3180000" flipH="1">
              <a:off x="4486147" y="5453333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0" name="Line 43"/>
            <p:cNvSpPr>
              <a:spLocks noChangeShapeType="1"/>
            </p:cNvSpPr>
            <p:nvPr/>
          </p:nvSpPr>
          <p:spPr bwMode="auto">
            <a:xfrm flipH="1">
              <a:off x="5106526" y="5769593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1" name="Text Box 8"/>
            <p:cNvSpPr txBox="1">
              <a:spLocks noChangeArrowheads="1"/>
            </p:cNvSpPr>
            <p:nvPr/>
          </p:nvSpPr>
          <p:spPr bwMode="auto">
            <a:xfrm>
              <a:off x="4262771" y="5233923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chemeClr val="bg2">
                      <a:lumMod val="90000"/>
                    </a:schemeClr>
                  </a:solidFill>
                  <a:latin typeface="Arial" panose="020B0604020202020204" pitchFamily="34" charset="0"/>
                </a:rPr>
                <a:t>G</a:t>
              </a:r>
              <a:endParaRPr lang="en-US" altLang="en-US" sz="18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2" name="Text Box 6"/>
            <p:cNvSpPr txBox="1">
              <a:spLocks noChangeArrowheads="1"/>
            </p:cNvSpPr>
            <p:nvPr/>
          </p:nvSpPr>
          <p:spPr bwMode="auto">
            <a:xfrm>
              <a:off x="4605893" y="5737842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5" name="Line 109"/>
            <p:cNvSpPr>
              <a:spLocks noChangeShapeType="1"/>
            </p:cNvSpPr>
            <p:nvPr/>
          </p:nvSpPr>
          <p:spPr bwMode="auto">
            <a:xfrm flipV="1">
              <a:off x="4334840" y="4872013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6" name="Line 63"/>
            <p:cNvSpPr>
              <a:spLocks noChangeShapeType="1"/>
            </p:cNvSpPr>
            <p:nvPr/>
          </p:nvSpPr>
          <p:spPr bwMode="auto">
            <a:xfrm flipH="1" flipV="1">
              <a:off x="4445707" y="4879069"/>
              <a:ext cx="201301" cy="265391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8" name="Text Box 8"/>
            <p:cNvSpPr txBox="1">
              <a:spLocks noChangeArrowheads="1"/>
            </p:cNvSpPr>
            <p:nvPr/>
          </p:nvSpPr>
          <p:spPr bwMode="auto">
            <a:xfrm>
              <a:off x="4144916" y="5131256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75" y="2806567"/>
            <a:ext cx="1552381" cy="209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67" y="4342422"/>
            <a:ext cx="1619048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</p:cTn>
                        </p:par>
                      </p:childTnLst>
                    </p:cTn>
                  </p:par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0054"/>
            <a:ext cx="8229600" cy="53193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The scattering triangle can be mapped directly to the axes of a 3-axis spectrometer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(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i</a:t>
            </a:r>
            <a:r>
              <a:rPr lang="en-GB" sz="2400" i="1" dirty="0" smtClean="0"/>
              <a:t> </a:t>
            </a:r>
            <a:r>
              <a:rPr lang="en-GB" sz="2400" dirty="0" smtClean="0"/>
              <a:t>and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f</a:t>
            </a:r>
            <a:r>
              <a:rPr lang="en-GB" sz="2400" dirty="0" smtClean="0"/>
              <a:t> determined by Bragg diffraction from crystals</a:t>
            </a:r>
            <a:r>
              <a:rPr lang="en-GB" sz="2400" dirty="0"/>
              <a:t>)</a:t>
            </a: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Triple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Axis Spectrometer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500783" y="2981237"/>
            <a:ext cx="6119409" cy="2428495"/>
            <a:chOff x="1500783" y="2981237"/>
            <a:chExt cx="6119409" cy="2428495"/>
          </a:xfrm>
        </p:grpSpPr>
        <p:grpSp>
          <p:nvGrpSpPr>
            <p:cNvPr id="176" name="Group 175"/>
            <p:cNvGrpSpPr/>
            <p:nvPr/>
          </p:nvGrpSpPr>
          <p:grpSpPr>
            <a:xfrm>
              <a:off x="1500783" y="3529831"/>
              <a:ext cx="2798084" cy="1718804"/>
              <a:chOff x="1500783" y="3306311"/>
              <a:chExt cx="2798084" cy="1718804"/>
            </a:xfrm>
          </p:grpSpPr>
          <p:sp>
            <p:nvSpPr>
              <p:cNvPr id="82" name="Text Box 6"/>
              <p:cNvSpPr txBox="1">
                <a:spLocks noChangeArrowheads="1"/>
              </p:cNvSpPr>
              <p:nvPr/>
            </p:nvSpPr>
            <p:spPr bwMode="auto">
              <a:xfrm>
                <a:off x="3778167" y="4052054"/>
                <a:ext cx="520700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>
                    <a:latin typeface="Arial" panose="020B0604020202020204" pitchFamily="34" charset="0"/>
                  </a:rPr>
                  <a:t>k</a:t>
                </a:r>
                <a:r>
                  <a:rPr lang="en-US" altLang="en-US" sz="1200" b="1" i="1" baseline="-25000" dirty="0" err="1">
                    <a:latin typeface="Arial" panose="020B0604020202020204" pitchFamily="34" charset="0"/>
                  </a:rPr>
                  <a:t>i</a:t>
                </a: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83" name="Text Box 7"/>
              <p:cNvSpPr txBox="1">
                <a:spLocks noChangeArrowheads="1"/>
              </p:cNvSpPr>
              <p:nvPr/>
            </p:nvSpPr>
            <p:spPr bwMode="auto">
              <a:xfrm>
                <a:off x="2947476" y="3698448"/>
                <a:ext cx="519113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>
                    <a:latin typeface="Calibri" panose="020F0502020204030204" pitchFamily="34" charset="0"/>
                  </a:rPr>
                  <a:t>k</a:t>
                </a:r>
                <a:r>
                  <a:rPr lang="en-US" altLang="en-US" sz="1200" b="1" i="1" baseline="-25000" dirty="0" err="1">
                    <a:latin typeface="Calibri" panose="020F0502020204030204" pitchFamily="34" charset="0"/>
                  </a:rPr>
                  <a:t>f</a:t>
                </a:r>
                <a:endParaRPr lang="en-US" altLang="en-US" sz="1800" dirty="0">
                  <a:latin typeface="Calibri" panose="020F0502020204030204" pitchFamily="34" charset="0"/>
                </a:endParaRPr>
              </a:p>
            </p:txBody>
          </p:sp>
          <p:grpSp>
            <p:nvGrpSpPr>
              <p:cNvPr id="84" name="Group 83"/>
              <p:cNvGrpSpPr/>
              <p:nvPr/>
            </p:nvGrpSpPr>
            <p:grpSpPr>
              <a:xfrm>
                <a:off x="1500783" y="3629434"/>
                <a:ext cx="2059896" cy="1395681"/>
                <a:chOff x="5950903" y="2481263"/>
                <a:chExt cx="2059896" cy="1395681"/>
              </a:xfrm>
            </p:grpSpPr>
            <p:sp>
              <p:nvSpPr>
                <p:cNvPr id="94" name="Oval 14"/>
                <p:cNvSpPr>
                  <a:spLocks noChangeArrowheads="1"/>
                </p:cNvSpPr>
                <p:nvPr/>
              </p:nvSpPr>
              <p:spPr bwMode="auto">
                <a:xfrm>
                  <a:off x="5950903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5" name="Oval 15"/>
                <p:cNvSpPr>
                  <a:spLocks noChangeArrowheads="1"/>
                </p:cNvSpPr>
                <p:nvPr/>
              </p:nvSpPr>
              <p:spPr bwMode="auto">
                <a:xfrm>
                  <a:off x="6276340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6" name="Oval 16"/>
                <p:cNvSpPr>
                  <a:spLocks noChangeArrowheads="1"/>
                </p:cNvSpPr>
                <p:nvPr/>
              </p:nvSpPr>
              <p:spPr bwMode="auto">
                <a:xfrm>
                  <a:off x="6600190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7" name="Oval 17"/>
                <p:cNvSpPr>
                  <a:spLocks noChangeArrowheads="1"/>
                </p:cNvSpPr>
                <p:nvPr/>
              </p:nvSpPr>
              <p:spPr bwMode="auto">
                <a:xfrm>
                  <a:off x="6925628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8" name="Oval 18"/>
                <p:cNvSpPr>
                  <a:spLocks noChangeArrowheads="1"/>
                </p:cNvSpPr>
                <p:nvPr/>
              </p:nvSpPr>
              <p:spPr bwMode="auto">
                <a:xfrm>
                  <a:off x="7251065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99" name="Oval 19"/>
                <p:cNvSpPr>
                  <a:spLocks noChangeArrowheads="1"/>
                </p:cNvSpPr>
                <p:nvPr/>
              </p:nvSpPr>
              <p:spPr bwMode="auto">
                <a:xfrm>
                  <a:off x="7576503" y="248126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0" name="Oval 20"/>
                <p:cNvSpPr>
                  <a:spLocks noChangeArrowheads="1"/>
                </p:cNvSpPr>
                <p:nvPr/>
              </p:nvSpPr>
              <p:spPr bwMode="auto">
                <a:xfrm>
                  <a:off x="5950903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1" name="Oval 21"/>
                <p:cNvSpPr>
                  <a:spLocks noChangeArrowheads="1"/>
                </p:cNvSpPr>
                <p:nvPr/>
              </p:nvSpPr>
              <p:spPr bwMode="auto">
                <a:xfrm>
                  <a:off x="6276340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2" name="Oval 22"/>
                <p:cNvSpPr>
                  <a:spLocks noChangeArrowheads="1"/>
                </p:cNvSpPr>
                <p:nvPr/>
              </p:nvSpPr>
              <p:spPr bwMode="auto">
                <a:xfrm>
                  <a:off x="6600190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3" name="Oval 23"/>
                <p:cNvSpPr>
                  <a:spLocks noChangeArrowheads="1"/>
                </p:cNvSpPr>
                <p:nvPr/>
              </p:nvSpPr>
              <p:spPr bwMode="auto">
                <a:xfrm>
                  <a:off x="6925628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4" name="Oval 24"/>
                <p:cNvSpPr>
                  <a:spLocks noChangeArrowheads="1"/>
                </p:cNvSpPr>
                <p:nvPr/>
              </p:nvSpPr>
              <p:spPr bwMode="auto">
                <a:xfrm>
                  <a:off x="7251065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5" name="Oval 25"/>
                <p:cNvSpPr>
                  <a:spLocks noChangeArrowheads="1"/>
                </p:cNvSpPr>
                <p:nvPr/>
              </p:nvSpPr>
              <p:spPr bwMode="auto">
                <a:xfrm>
                  <a:off x="7576503" y="2803525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6" name="Oval 26"/>
                <p:cNvSpPr>
                  <a:spLocks noChangeArrowheads="1"/>
                </p:cNvSpPr>
                <p:nvPr/>
              </p:nvSpPr>
              <p:spPr bwMode="auto">
                <a:xfrm>
                  <a:off x="5950903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" name="Oval 27"/>
                <p:cNvSpPr>
                  <a:spLocks noChangeArrowheads="1"/>
                </p:cNvSpPr>
                <p:nvPr/>
              </p:nvSpPr>
              <p:spPr bwMode="auto">
                <a:xfrm>
                  <a:off x="6276340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8" name="Oval 28"/>
                <p:cNvSpPr>
                  <a:spLocks noChangeArrowheads="1"/>
                </p:cNvSpPr>
                <p:nvPr/>
              </p:nvSpPr>
              <p:spPr bwMode="auto">
                <a:xfrm>
                  <a:off x="6600190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9" name="Oval 29"/>
                <p:cNvSpPr>
                  <a:spLocks noChangeArrowheads="1"/>
                </p:cNvSpPr>
                <p:nvPr/>
              </p:nvSpPr>
              <p:spPr bwMode="auto">
                <a:xfrm>
                  <a:off x="6925628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0" name="Oval 30"/>
                <p:cNvSpPr>
                  <a:spLocks noChangeArrowheads="1"/>
                </p:cNvSpPr>
                <p:nvPr/>
              </p:nvSpPr>
              <p:spPr bwMode="auto">
                <a:xfrm>
                  <a:off x="7251065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1" name="Oval 31"/>
                <p:cNvSpPr>
                  <a:spLocks noChangeArrowheads="1"/>
                </p:cNvSpPr>
                <p:nvPr/>
              </p:nvSpPr>
              <p:spPr bwMode="auto">
                <a:xfrm>
                  <a:off x="7576503" y="312420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2" name="Oval 32"/>
                <p:cNvSpPr>
                  <a:spLocks noChangeArrowheads="1"/>
                </p:cNvSpPr>
                <p:nvPr/>
              </p:nvSpPr>
              <p:spPr bwMode="auto">
                <a:xfrm>
                  <a:off x="5950903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3" name="Oval 33"/>
                <p:cNvSpPr>
                  <a:spLocks noChangeArrowheads="1"/>
                </p:cNvSpPr>
                <p:nvPr/>
              </p:nvSpPr>
              <p:spPr bwMode="auto">
                <a:xfrm>
                  <a:off x="6276340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4" name="Oval 34"/>
                <p:cNvSpPr>
                  <a:spLocks noChangeArrowheads="1"/>
                </p:cNvSpPr>
                <p:nvPr/>
              </p:nvSpPr>
              <p:spPr bwMode="auto">
                <a:xfrm>
                  <a:off x="6600190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5" name="Oval 35"/>
                <p:cNvSpPr>
                  <a:spLocks noChangeArrowheads="1"/>
                </p:cNvSpPr>
                <p:nvPr/>
              </p:nvSpPr>
              <p:spPr bwMode="auto">
                <a:xfrm>
                  <a:off x="6925628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6" name="Oval 36"/>
                <p:cNvSpPr>
                  <a:spLocks noChangeArrowheads="1"/>
                </p:cNvSpPr>
                <p:nvPr/>
              </p:nvSpPr>
              <p:spPr bwMode="auto">
                <a:xfrm>
                  <a:off x="7251065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7" name="Oval 37"/>
                <p:cNvSpPr>
                  <a:spLocks noChangeArrowheads="1"/>
                </p:cNvSpPr>
                <p:nvPr/>
              </p:nvSpPr>
              <p:spPr bwMode="auto">
                <a:xfrm>
                  <a:off x="7576503" y="3448050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8" name="Oval 38"/>
                <p:cNvSpPr>
                  <a:spLocks noChangeArrowheads="1"/>
                </p:cNvSpPr>
                <p:nvPr/>
              </p:nvSpPr>
              <p:spPr bwMode="auto">
                <a:xfrm>
                  <a:off x="5950903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9" name="Oval 39"/>
                <p:cNvSpPr>
                  <a:spLocks noChangeArrowheads="1"/>
                </p:cNvSpPr>
                <p:nvPr/>
              </p:nvSpPr>
              <p:spPr bwMode="auto">
                <a:xfrm>
                  <a:off x="6276340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0" name="Oval 40"/>
                <p:cNvSpPr>
                  <a:spLocks noChangeArrowheads="1"/>
                </p:cNvSpPr>
                <p:nvPr/>
              </p:nvSpPr>
              <p:spPr bwMode="auto">
                <a:xfrm>
                  <a:off x="6600190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1" name="Oval 41"/>
                <p:cNvSpPr>
                  <a:spLocks noChangeArrowheads="1"/>
                </p:cNvSpPr>
                <p:nvPr/>
              </p:nvSpPr>
              <p:spPr bwMode="auto">
                <a:xfrm>
                  <a:off x="6925628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2" name="Oval 42"/>
                <p:cNvSpPr>
                  <a:spLocks noChangeArrowheads="1"/>
                </p:cNvSpPr>
                <p:nvPr/>
              </p:nvSpPr>
              <p:spPr bwMode="auto">
                <a:xfrm>
                  <a:off x="7251065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3" name="Oval 43"/>
                <p:cNvSpPr>
                  <a:spLocks noChangeArrowheads="1"/>
                </p:cNvSpPr>
                <p:nvPr/>
              </p:nvSpPr>
              <p:spPr bwMode="auto">
                <a:xfrm>
                  <a:off x="7576503" y="3770313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4" name="Oval 19"/>
                <p:cNvSpPr>
                  <a:spLocks noChangeArrowheads="1"/>
                </p:cNvSpPr>
                <p:nvPr/>
              </p:nvSpPr>
              <p:spPr bwMode="auto">
                <a:xfrm>
                  <a:off x="7904437" y="2481532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5" name="Oval 25"/>
                <p:cNvSpPr>
                  <a:spLocks noChangeArrowheads="1"/>
                </p:cNvSpPr>
                <p:nvPr/>
              </p:nvSpPr>
              <p:spPr bwMode="auto">
                <a:xfrm>
                  <a:off x="7904437" y="2803794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6" name="Oval 31"/>
                <p:cNvSpPr>
                  <a:spLocks noChangeArrowheads="1"/>
                </p:cNvSpPr>
                <p:nvPr/>
              </p:nvSpPr>
              <p:spPr bwMode="auto">
                <a:xfrm>
                  <a:off x="7904437" y="3124469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7" name="Oval 37"/>
                <p:cNvSpPr>
                  <a:spLocks noChangeArrowheads="1"/>
                </p:cNvSpPr>
                <p:nvPr/>
              </p:nvSpPr>
              <p:spPr bwMode="auto">
                <a:xfrm>
                  <a:off x="7904437" y="3448319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28" name="Oval 43"/>
                <p:cNvSpPr>
                  <a:spLocks noChangeArrowheads="1"/>
                </p:cNvSpPr>
                <p:nvPr/>
              </p:nvSpPr>
              <p:spPr bwMode="auto">
                <a:xfrm>
                  <a:off x="7904437" y="3770582"/>
                  <a:ext cx="106362" cy="106362"/>
                </a:xfrm>
                <a:prstGeom prst="ellipse">
                  <a:avLst/>
                </a:prstGeom>
                <a:noFill/>
                <a:ln w="9360">
                  <a:solidFill>
                    <a:srgbClr val="C0C0C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Lucida Sans" panose="020B0602030504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endParaRPr lang="en-GB" altLang="en-US" sz="1800" u="sng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86" name="Line 43"/>
              <p:cNvSpPr>
                <a:spLocks noChangeShapeType="1"/>
              </p:cNvSpPr>
              <p:nvPr/>
            </p:nvSpPr>
            <p:spPr bwMode="auto">
              <a:xfrm flipH="1">
                <a:off x="2522179" y="4318056"/>
                <a:ext cx="792000" cy="0"/>
              </a:xfrm>
              <a:prstGeom prst="line">
                <a:avLst/>
              </a:prstGeom>
              <a:noFill/>
              <a:ln w="9525">
                <a:solidFill>
                  <a:schemeClr val="accent2">
                    <a:lumMod val="40000"/>
                    <a:lumOff val="60000"/>
                  </a:schemeClr>
                </a:solidFill>
                <a:round/>
                <a:headEnd type="none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7" name="Line 43"/>
              <p:cNvSpPr>
                <a:spLocks noChangeShapeType="1"/>
              </p:cNvSpPr>
              <p:nvPr/>
            </p:nvSpPr>
            <p:spPr bwMode="auto">
              <a:xfrm rot="3180000" flipH="1">
                <a:off x="2414933" y="3867926"/>
                <a:ext cx="1125910" cy="26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88" name="Line 43"/>
              <p:cNvSpPr>
                <a:spLocks noChangeShapeType="1"/>
              </p:cNvSpPr>
              <p:nvPr/>
            </p:nvSpPr>
            <p:spPr bwMode="auto">
              <a:xfrm flipH="1">
                <a:off x="3303812" y="4318056"/>
                <a:ext cx="792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90" name="Text Box 6"/>
              <p:cNvSpPr txBox="1">
                <a:spLocks noChangeArrowheads="1"/>
              </p:cNvSpPr>
              <p:nvPr/>
            </p:nvSpPr>
            <p:spPr bwMode="auto">
              <a:xfrm>
                <a:off x="2803179" y="4286305"/>
                <a:ext cx="520700" cy="5175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</a:rPr>
                  <a:t>k</a:t>
                </a:r>
                <a:r>
                  <a:rPr lang="en-US" altLang="en-US" sz="1200" b="1" i="1" baseline="-25000" dirty="0" err="1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Arial" panose="020B0604020202020204" pitchFamily="34" charset="0"/>
                  </a:rPr>
                  <a:t>i</a:t>
                </a:r>
                <a:endParaRPr lang="en-US" altLang="en-US" sz="1800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1" name="Line 109"/>
              <p:cNvSpPr>
                <a:spLocks noChangeShapeType="1"/>
              </p:cNvSpPr>
              <p:nvPr/>
            </p:nvSpPr>
            <p:spPr bwMode="auto">
              <a:xfrm flipV="1">
                <a:off x="2532126" y="3420476"/>
                <a:ext cx="119485" cy="894873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0" name="Line 109"/>
              <p:cNvSpPr>
                <a:spLocks noChangeShapeType="1"/>
              </p:cNvSpPr>
              <p:nvPr/>
            </p:nvSpPr>
            <p:spPr bwMode="auto">
              <a:xfrm flipV="1">
                <a:off x="2531069" y="3416156"/>
                <a:ext cx="119485" cy="894873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1" name="Text Box 8"/>
              <p:cNvSpPr txBox="1">
                <a:spLocks noChangeArrowheads="1"/>
              </p:cNvSpPr>
              <p:nvPr/>
            </p:nvSpPr>
            <p:spPr bwMode="auto">
              <a:xfrm>
                <a:off x="2341145" y="3675399"/>
                <a:ext cx="519113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smtClean="0">
                    <a:solidFill>
                      <a:srgbClr val="00B0F0"/>
                    </a:solidFill>
                    <a:latin typeface="Arial" panose="020B0604020202020204" pitchFamily="34" charset="0"/>
                  </a:rPr>
                  <a:t>Q</a:t>
                </a:r>
                <a:endParaRPr lang="en-US" altLang="en-US" sz="1800" dirty="0">
                  <a:solidFill>
                    <a:srgbClr val="00B0F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" name="Group 2"/>
            <p:cNvGrpSpPr/>
            <p:nvPr/>
          </p:nvGrpSpPr>
          <p:grpSpPr>
            <a:xfrm>
              <a:off x="4650840" y="2981237"/>
              <a:ext cx="2969352" cy="2428495"/>
              <a:chOff x="4650840" y="2981237"/>
              <a:chExt cx="2969352" cy="2428495"/>
            </a:xfrm>
          </p:grpSpPr>
          <p:sp>
            <p:nvSpPr>
              <p:cNvPr id="136" name="Text Box 6"/>
              <p:cNvSpPr txBox="1">
                <a:spLocks noChangeArrowheads="1"/>
              </p:cNvSpPr>
              <p:nvPr/>
            </p:nvSpPr>
            <p:spPr bwMode="auto">
              <a:xfrm>
                <a:off x="6284468" y="4204135"/>
                <a:ext cx="520700" cy="3457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>
                    <a:latin typeface="Arial" panose="020B0604020202020204" pitchFamily="34" charset="0"/>
                  </a:rPr>
                  <a:t>k</a:t>
                </a:r>
                <a:r>
                  <a:rPr lang="en-US" altLang="en-US" sz="1200" b="1" i="1" baseline="-25000" dirty="0" err="1">
                    <a:latin typeface="Arial" panose="020B0604020202020204" pitchFamily="34" charset="0"/>
                  </a:rPr>
                  <a:t>i</a:t>
                </a:r>
                <a:endParaRPr lang="en-US" altLang="en-US" sz="180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Text Box 7"/>
              <p:cNvSpPr txBox="1">
                <a:spLocks noChangeArrowheads="1"/>
              </p:cNvSpPr>
              <p:nvPr/>
            </p:nvSpPr>
            <p:spPr bwMode="auto">
              <a:xfrm>
                <a:off x="5887903" y="3821472"/>
                <a:ext cx="519113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1200" b="1" i="1" dirty="0" err="1">
                    <a:latin typeface="Calibri" panose="020F0502020204030204" pitchFamily="34" charset="0"/>
                  </a:rPr>
                  <a:t>k</a:t>
                </a:r>
                <a:r>
                  <a:rPr lang="en-US" altLang="en-US" sz="1200" b="1" i="1" baseline="-25000" dirty="0" err="1">
                    <a:latin typeface="Calibri" panose="020F0502020204030204" pitchFamily="34" charset="0"/>
                  </a:rPr>
                  <a:t>f</a:t>
                </a:r>
                <a:endParaRPr lang="en-US" altLang="en-US" sz="1800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38" name="Line 43"/>
              <p:cNvSpPr>
                <a:spLocks noChangeShapeType="1"/>
              </p:cNvSpPr>
              <p:nvPr/>
            </p:nvSpPr>
            <p:spPr bwMode="auto">
              <a:xfrm rot="3180000" flipH="1">
                <a:off x="5355360" y="3990950"/>
                <a:ext cx="1125910" cy="267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9" name="Line 43"/>
              <p:cNvSpPr>
                <a:spLocks noChangeShapeType="1"/>
              </p:cNvSpPr>
              <p:nvPr/>
            </p:nvSpPr>
            <p:spPr bwMode="auto">
              <a:xfrm flipH="1">
                <a:off x="6244239" y="4441080"/>
                <a:ext cx="792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0" name="Text Box 28"/>
              <p:cNvSpPr txBox="1">
                <a:spLocks noChangeArrowheads="1"/>
              </p:cNvSpPr>
              <p:nvPr/>
            </p:nvSpPr>
            <p:spPr bwMode="auto">
              <a:xfrm>
                <a:off x="6118242" y="3651794"/>
                <a:ext cx="693738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altLang="en-US" sz="1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2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en-US" dirty="0"/>
              </a:p>
            </p:txBody>
          </p:sp>
          <p:sp>
            <p:nvSpPr>
              <p:cNvPr id="141" name="Line 33"/>
              <p:cNvSpPr>
                <a:spLocks noChangeShapeType="1"/>
              </p:cNvSpPr>
              <p:nvPr/>
            </p:nvSpPr>
            <p:spPr bwMode="auto">
              <a:xfrm rot="10800000" flipH="1" flipV="1">
                <a:off x="5576770" y="4436000"/>
                <a:ext cx="852488" cy="285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2" name="Freeform 45"/>
              <p:cNvSpPr>
                <a:spLocks/>
              </p:cNvSpPr>
              <p:nvPr/>
            </p:nvSpPr>
            <p:spPr bwMode="auto">
              <a:xfrm rot="8161350" flipV="1">
                <a:off x="5594461" y="4138602"/>
                <a:ext cx="454025" cy="170339"/>
              </a:xfrm>
              <a:custGeom>
                <a:avLst/>
                <a:gdLst>
                  <a:gd name="T0" fmla="*/ 0 w 471"/>
                  <a:gd name="T1" fmla="*/ 0 h 159"/>
                  <a:gd name="T2" fmla="*/ 234 w 471"/>
                  <a:gd name="T3" fmla="*/ 33 h 159"/>
                  <a:gd name="T4" fmla="*/ 471 w 471"/>
                  <a:gd name="T5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1" h="159">
                    <a:moveTo>
                      <a:pt x="0" y="0"/>
                    </a:moveTo>
                    <a:cubicBezTo>
                      <a:pt x="39" y="5"/>
                      <a:pt x="156" y="7"/>
                      <a:pt x="234" y="33"/>
                    </a:cubicBezTo>
                    <a:cubicBezTo>
                      <a:pt x="312" y="59"/>
                      <a:pt x="422" y="133"/>
                      <a:pt x="471" y="159"/>
                    </a:cubicBezTo>
                  </a:path>
                </a:pathLst>
              </a:custGeom>
              <a:noFill/>
              <a:ln w="9525">
                <a:solidFill>
                  <a:srgbClr val="008000"/>
                </a:solidFill>
                <a:round/>
                <a:headEnd type="triangle" w="sm" len="sm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4" name="Text Box 17"/>
              <p:cNvSpPr txBox="1">
                <a:spLocks noChangeArrowheads="1"/>
              </p:cNvSpPr>
              <p:nvPr/>
            </p:nvSpPr>
            <p:spPr bwMode="auto">
              <a:xfrm>
                <a:off x="5452944" y="4019219"/>
                <a:ext cx="693738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>
                    <a:solidFill>
                      <a:srgbClr val="008000"/>
                    </a:solidFill>
                    <a:latin typeface="Times New Roman" panose="02020603050405020304" pitchFamily="18" charset="0"/>
                  </a:rPr>
                  <a:t>A4</a:t>
                </a:r>
                <a:endParaRPr lang="en-US" altLang="en-US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6252526" y="3925187"/>
                <a:ext cx="498475" cy="520700"/>
                <a:chOff x="6002657" y="4142199"/>
                <a:chExt cx="498475" cy="520700"/>
              </a:xfrm>
            </p:grpSpPr>
            <p:sp>
              <p:nvSpPr>
                <p:cNvPr id="145" name="Line 25"/>
                <p:cNvSpPr>
                  <a:spLocks noChangeShapeType="1"/>
                </p:cNvSpPr>
                <p:nvPr/>
              </p:nvSpPr>
              <p:spPr bwMode="auto">
                <a:xfrm flipV="1">
                  <a:off x="6002659" y="4142199"/>
                  <a:ext cx="1587" cy="520700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46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6002657" y="4658137"/>
                  <a:ext cx="498475" cy="1587"/>
                </a:xfrm>
                <a:prstGeom prst="line">
                  <a:avLst/>
                </a:prstGeom>
                <a:noFill/>
                <a:ln w="9525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48" name="Text Box 27"/>
              <p:cNvSpPr txBox="1">
                <a:spLocks noChangeArrowheads="1"/>
              </p:cNvSpPr>
              <p:nvPr/>
            </p:nvSpPr>
            <p:spPr bwMode="auto">
              <a:xfrm>
                <a:off x="6663710" y="4393170"/>
                <a:ext cx="693737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 altLang="en-US" sz="1200" b="1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q</a:t>
                </a:r>
                <a:r>
                  <a:rPr lang="en-US" altLang="en-US" sz="1200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en-US" dirty="0"/>
              </a:p>
            </p:txBody>
          </p:sp>
          <p:sp>
            <p:nvSpPr>
              <p:cNvPr id="149" name="Freeform 29"/>
              <p:cNvSpPr>
                <a:spLocks/>
              </p:cNvSpPr>
              <p:nvPr/>
            </p:nvSpPr>
            <p:spPr bwMode="auto">
              <a:xfrm rot="20974899" flipH="1" flipV="1">
                <a:off x="6018859" y="4407081"/>
                <a:ext cx="424559" cy="205486"/>
              </a:xfrm>
              <a:custGeom>
                <a:avLst/>
                <a:gdLst>
                  <a:gd name="T0" fmla="*/ 0 w 147"/>
                  <a:gd name="T1" fmla="*/ 14 h 65"/>
                  <a:gd name="T2" fmla="*/ 87 w 147"/>
                  <a:gd name="T3" fmla="*/ 8 h 65"/>
                  <a:gd name="T4" fmla="*/ 147 w 147"/>
                  <a:gd name="T5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7" h="65">
                    <a:moveTo>
                      <a:pt x="0" y="14"/>
                    </a:moveTo>
                    <a:cubicBezTo>
                      <a:pt x="14" y="13"/>
                      <a:pt x="63" y="0"/>
                      <a:pt x="87" y="8"/>
                    </a:cubicBezTo>
                    <a:cubicBezTo>
                      <a:pt x="111" y="16"/>
                      <a:pt x="135" y="53"/>
                      <a:pt x="147" y="65"/>
                    </a:cubicBezTo>
                  </a:path>
                </a:pathLst>
              </a:custGeom>
              <a:noFill/>
              <a:ln w="9525">
                <a:solidFill>
                  <a:srgbClr val="0000FF"/>
                </a:solidFill>
                <a:round/>
                <a:headEnd type="triangle" w="sm" len="sm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0" name="Text Box 30"/>
              <p:cNvSpPr txBox="1">
                <a:spLocks noChangeArrowheads="1"/>
              </p:cNvSpPr>
              <p:nvPr/>
            </p:nvSpPr>
            <p:spPr bwMode="auto">
              <a:xfrm>
                <a:off x="6035591" y="4595627"/>
                <a:ext cx="429520" cy="450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 dirty="0">
                    <a:solidFill>
                      <a:srgbClr val="0000FF"/>
                    </a:solidFill>
                    <a:latin typeface="Times New Roman" panose="02020603050405020304" pitchFamily="18" charset="0"/>
                  </a:rPr>
                  <a:t>A3</a:t>
                </a:r>
                <a:endParaRPr lang="en-US" altLang="en-US" dirty="0"/>
              </a:p>
            </p:txBody>
          </p:sp>
          <p:grpSp>
            <p:nvGrpSpPr>
              <p:cNvPr id="155" name="Group 154"/>
              <p:cNvGrpSpPr/>
              <p:nvPr/>
            </p:nvGrpSpPr>
            <p:grpSpPr>
              <a:xfrm rot="3742352">
                <a:off x="6698815" y="4222294"/>
                <a:ext cx="723900" cy="393700"/>
                <a:chOff x="7437146" y="4046532"/>
                <a:chExt cx="723900" cy="393700"/>
              </a:xfrm>
            </p:grpSpPr>
            <p:sp>
              <p:nvSpPr>
                <p:cNvPr id="152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7437146" y="4046532"/>
                  <a:ext cx="693737" cy="3460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53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7453021" y="4070345"/>
                  <a:ext cx="692150" cy="3460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54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7467308" y="4092570"/>
                  <a:ext cx="693738" cy="34766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grpSp>
            <p:nvGrpSpPr>
              <p:cNvPr id="158" name="Group 157"/>
              <p:cNvGrpSpPr/>
              <p:nvPr/>
            </p:nvGrpSpPr>
            <p:grpSpPr>
              <a:xfrm rot="3390457">
                <a:off x="6339408" y="4399372"/>
                <a:ext cx="1506197" cy="514524"/>
                <a:chOff x="6713277" y="3781330"/>
                <a:chExt cx="894290" cy="1183534"/>
              </a:xfrm>
            </p:grpSpPr>
            <p:sp>
              <p:nvSpPr>
                <p:cNvPr id="151" name="Line 43"/>
                <p:cNvSpPr>
                  <a:spLocks noChangeShapeType="1"/>
                </p:cNvSpPr>
                <p:nvPr/>
              </p:nvSpPr>
              <p:spPr bwMode="auto">
                <a:xfrm flipH="1" flipV="1">
                  <a:off x="7039526" y="4208730"/>
                  <a:ext cx="568041" cy="75613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56" name="Line 43"/>
                <p:cNvSpPr>
                  <a:spLocks noChangeShapeType="1"/>
                </p:cNvSpPr>
                <p:nvPr/>
              </p:nvSpPr>
              <p:spPr bwMode="auto">
                <a:xfrm flipH="1" flipV="1">
                  <a:off x="7323545" y="4584580"/>
                  <a:ext cx="278835" cy="38028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57" name="Line 39"/>
                <p:cNvSpPr>
                  <a:spLocks noChangeShapeType="1"/>
                </p:cNvSpPr>
                <p:nvPr/>
              </p:nvSpPr>
              <p:spPr bwMode="auto">
                <a:xfrm>
                  <a:off x="6713277" y="3781330"/>
                  <a:ext cx="637008" cy="841463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59" name="Text Box 16"/>
              <p:cNvSpPr txBox="1">
                <a:spLocks noChangeArrowheads="1"/>
              </p:cNvSpPr>
              <p:nvPr/>
            </p:nvSpPr>
            <p:spPr bwMode="auto">
              <a:xfrm>
                <a:off x="6594130" y="3852990"/>
                <a:ext cx="693737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 dirty="0">
                    <a:latin typeface="Times New Roman" panose="02020603050405020304" pitchFamily="18" charset="0"/>
                  </a:rPr>
                  <a:t>A2</a:t>
                </a:r>
                <a:endParaRPr lang="en-US" altLang="en-US" dirty="0"/>
              </a:p>
            </p:txBody>
          </p:sp>
          <p:sp>
            <p:nvSpPr>
              <p:cNvPr id="160" name="Freeform 20"/>
              <p:cNvSpPr>
                <a:spLocks/>
              </p:cNvSpPr>
              <p:nvPr/>
            </p:nvSpPr>
            <p:spPr bwMode="auto">
              <a:xfrm rot="15863447">
                <a:off x="6640863" y="4098913"/>
                <a:ext cx="316432" cy="342310"/>
              </a:xfrm>
              <a:custGeom>
                <a:avLst/>
                <a:gdLst>
                  <a:gd name="T0" fmla="*/ 270 w 310"/>
                  <a:gd name="T1" fmla="*/ 441 h 441"/>
                  <a:gd name="T2" fmla="*/ 294 w 310"/>
                  <a:gd name="T3" fmla="*/ 255 h 441"/>
                  <a:gd name="T4" fmla="*/ 174 w 310"/>
                  <a:gd name="T5" fmla="*/ 63 h 441"/>
                  <a:gd name="T6" fmla="*/ 0 w 310"/>
                  <a:gd name="T7" fmla="*/ 0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0" h="441">
                    <a:moveTo>
                      <a:pt x="270" y="441"/>
                    </a:moveTo>
                    <a:cubicBezTo>
                      <a:pt x="274" y="410"/>
                      <a:pt x="310" y="318"/>
                      <a:pt x="294" y="255"/>
                    </a:cubicBezTo>
                    <a:cubicBezTo>
                      <a:pt x="278" y="192"/>
                      <a:pt x="223" y="106"/>
                      <a:pt x="174" y="63"/>
                    </a:cubicBezTo>
                    <a:cubicBezTo>
                      <a:pt x="125" y="20"/>
                      <a:pt x="36" y="13"/>
                      <a:pt x="0" y="0"/>
                    </a:cubicBezTo>
                  </a:path>
                </a:pathLst>
              </a:cu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1" name="Text Box 31"/>
              <p:cNvSpPr txBox="1">
                <a:spLocks noChangeArrowheads="1"/>
              </p:cNvSpPr>
              <p:nvPr/>
            </p:nvSpPr>
            <p:spPr bwMode="auto">
              <a:xfrm>
                <a:off x="6926455" y="4100842"/>
                <a:ext cx="693737" cy="419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 dirty="0">
                    <a:latin typeface="Times New Roman" panose="02020603050405020304" pitchFamily="18" charset="0"/>
                  </a:rPr>
                  <a:t>A1</a:t>
                </a:r>
                <a:endParaRPr lang="en-US" altLang="en-US" dirty="0"/>
              </a:p>
            </p:txBody>
          </p:sp>
          <p:sp>
            <p:nvSpPr>
              <p:cNvPr id="162" name="Freeform 46"/>
              <p:cNvSpPr>
                <a:spLocks/>
              </p:cNvSpPr>
              <p:nvPr/>
            </p:nvSpPr>
            <p:spPr bwMode="auto">
              <a:xfrm rot="15881619">
                <a:off x="6913703" y="4208944"/>
                <a:ext cx="60746" cy="79877"/>
              </a:xfrm>
              <a:custGeom>
                <a:avLst/>
                <a:gdLst>
                  <a:gd name="T0" fmla="*/ 69 w 98"/>
                  <a:gd name="T1" fmla="*/ 114 h 114"/>
                  <a:gd name="T2" fmla="*/ 96 w 98"/>
                  <a:gd name="T3" fmla="*/ 69 h 114"/>
                  <a:gd name="T4" fmla="*/ 54 w 98"/>
                  <a:gd name="T5" fmla="*/ 18 h 114"/>
                  <a:gd name="T6" fmla="*/ 0 w 98"/>
                  <a:gd name="T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8" h="114">
                    <a:moveTo>
                      <a:pt x="69" y="114"/>
                    </a:moveTo>
                    <a:cubicBezTo>
                      <a:pt x="73" y="107"/>
                      <a:pt x="98" y="85"/>
                      <a:pt x="96" y="69"/>
                    </a:cubicBezTo>
                    <a:cubicBezTo>
                      <a:pt x="94" y="53"/>
                      <a:pt x="70" y="29"/>
                      <a:pt x="54" y="18"/>
                    </a:cubicBezTo>
                    <a:cubicBezTo>
                      <a:pt x="38" y="7"/>
                      <a:pt x="11" y="4"/>
                      <a:pt x="0" y="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3" name="Line 40"/>
              <p:cNvSpPr>
                <a:spLocks noChangeShapeType="1"/>
              </p:cNvSpPr>
              <p:nvPr/>
            </p:nvSpPr>
            <p:spPr bwMode="auto">
              <a:xfrm flipH="1" flipV="1">
                <a:off x="5186552" y="3047674"/>
                <a:ext cx="698861" cy="901467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grpSp>
            <p:nvGrpSpPr>
              <p:cNvPr id="164" name="Group 163"/>
              <p:cNvGrpSpPr/>
              <p:nvPr/>
            </p:nvGrpSpPr>
            <p:grpSpPr>
              <a:xfrm rot="2577895">
                <a:off x="5242736" y="3322260"/>
                <a:ext cx="723900" cy="393700"/>
                <a:chOff x="7437146" y="4046532"/>
                <a:chExt cx="723900" cy="393700"/>
              </a:xfrm>
            </p:grpSpPr>
            <p:sp>
              <p:nvSpPr>
                <p:cNvPr id="165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7437146" y="4046532"/>
                  <a:ext cx="693737" cy="3460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66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7453021" y="4070345"/>
                  <a:ext cx="692150" cy="34607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  <p:sp>
              <p:nvSpPr>
                <p:cNvPr id="16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7467308" y="4092570"/>
                  <a:ext cx="693738" cy="347662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GB"/>
                </a:p>
              </p:txBody>
            </p:sp>
          </p:grpSp>
          <p:sp>
            <p:nvSpPr>
              <p:cNvPr id="168" name="Line 9"/>
              <p:cNvSpPr>
                <a:spLocks noChangeShapeType="1"/>
              </p:cNvSpPr>
              <p:nvPr/>
            </p:nvSpPr>
            <p:spPr bwMode="auto">
              <a:xfrm flipH="1">
                <a:off x="4659314" y="3547042"/>
                <a:ext cx="921826" cy="4369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9" name="Line 9"/>
              <p:cNvSpPr>
                <a:spLocks noChangeShapeType="1"/>
              </p:cNvSpPr>
              <p:nvPr/>
            </p:nvSpPr>
            <p:spPr bwMode="auto">
              <a:xfrm flipH="1">
                <a:off x="4650840" y="3544455"/>
                <a:ext cx="925646" cy="878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1" name="Text Box 19"/>
              <p:cNvSpPr txBox="1">
                <a:spLocks noChangeArrowheads="1"/>
              </p:cNvSpPr>
              <p:nvPr/>
            </p:nvSpPr>
            <p:spPr bwMode="auto">
              <a:xfrm>
                <a:off x="4654033" y="2981237"/>
                <a:ext cx="693737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>
                    <a:latin typeface="Times New Roman" panose="02020603050405020304" pitchFamily="18" charset="0"/>
                  </a:rPr>
                  <a:t>A6</a:t>
                </a:r>
                <a:endParaRPr lang="en-US" altLang="en-US"/>
              </a:p>
            </p:txBody>
          </p:sp>
          <p:sp>
            <p:nvSpPr>
              <p:cNvPr id="172" name="Freeform 47"/>
              <p:cNvSpPr>
                <a:spLocks/>
              </p:cNvSpPr>
              <p:nvPr/>
            </p:nvSpPr>
            <p:spPr bwMode="auto">
              <a:xfrm>
                <a:off x="5019158" y="3179675"/>
                <a:ext cx="265112" cy="382587"/>
              </a:xfrm>
              <a:custGeom>
                <a:avLst/>
                <a:gdLst>
                  <a:gd name="T0" fmla="*/ 276 w 276"/>
                  <a:gd name="T1" fmla="*/ 0 h 396"/>
                  <a:gd name="T2" fmla="*/ 162 w 276"/>
                  <a:gd name="T3" fmla="*/ 33 h 396"/>
                  <a:gd name="T4" fmla="*/ 39 w 276"/>
                  <a:gd name="T5" fmla="*/ 171 h 396"/>
                  <a:gd name="T6" fmla="*/ 0 w 276"/>
                  <a:gd name="T7" fmla="*/ 396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76" h="396">
                    <a:moveTo>
                      <a:pt x="276" y="0"/>
                    </a:moveTo>
                    <a:cubicBezTo>
                      <a:pt x="257" y="5"/>
                      <a:pt x="201" y="5"/>
                      <a:pt x="162" y="33"/>
                    </a:cubicBezTo>
                    <a:cubicBezTo>
                      <a:pt x="123" y="61"/>
                      <a:pt x="66" y="111"/>
                      <a:pt x="39" y="171"/>
                    </a:cubicBezTo>
                    <a:cubicBezTo>
                      <a:pt x="12" y="231"/>
                      <a:pt x="8" y="349"/>
                      <a:pt x="0" y="396"/>
                    </a:cubicBezTo>
                  </a:path>
                </a:pathLst>
              </a:custGeom>
              <a:noFill/>
              <a:ln w="6350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3" name="Text Box 32"/>
              <p:cNvSpPr txBox="1">
                <a:spLocks noChangeArrowheads="1"/>
              </p:cNvSpPr>
              <p:nvPr/>
            </p:nvSpPr>
            <p:spPr bwMode="auto">
              <a:xfrm>
                <a:off x="5349363" y="3175758"/>
                <a:ext cx="693737" cy="520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 altLang="en-US" sz="1200" dirty="0">
                    <a:latin typeface="Times New Roman" panose="02020603050405020304" pitchFamily="18" charset="0"/>
                  </a:rPr>
                  <a:t>A5</a:t>
                </a:r>
                <a:endParaRPr lang="en-US" altLang="en-US" dirty="0"/>
              </a:p>
            </p:txBody>
          </p:sp>
          <p:sp>
            <p:nvSpPr>
              <p:cNvPr id="174" name="Freeform 48"/>
              <p:cNvSpPr>
                <a:spLocks/>
              </p:cNvSpPr>
              <p:nvPr/>
            </p:nvSpPr>
            <p:spPr bwMode="auto">
              <a:xfrm>
                <a:off x="5280260" y="3305544"/>
                <a:ext cx="115888" cy="95691"/>
              </a:xfrm>
              <a:custGeom>
                <a:avLst/>
                <a:gdLst>
                  <a:gd name="T0" fmla="*/ 120 w 120"/>
                  <a:gd name="T1" fmla="*/ 7 h 70"/>
                  <a:gd name="T2" fmla="*/ 66 w 120"/>
                  <a:gd name="T3" fmla="*/ 4 h 70"/>
                  <a:gd name="T4" fmla="*/ 18 w 120"/>
                  <a:gd name="T5" fmla="*/ 28 h 70"/>
                  <a:gd name="T6" fmla="*/ 0 w 120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70">
                    <a:moveTo>
                      <a:pt x="120" y="7"/>
                    </a:moveTo>
                    <a:cubicBezTo>
                      <a:pt x="111" y="6"/>
                      <a:pt x="83" y="0"/>
                      <a:pt x="66" y="4"/>
                    </a:cubicBezTo>
                    <a:cubicBezTo>
                      <a:pt x="49" y="8"/>
                      <a:pt x="29" y="17"/>
                      <a:pt x="18" y="28"/>
                    </a:cubicBezTo>
                    <a:cubicBezTo>
                      <a:pt x="7" y="39"/>
                      <a:pt x="4" y="62"/>
                      <a:pt x="0" y="70"/>
                    </a:cubicBez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 type="triangl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0218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0054"/>
            <a:ext cx="8229600" cy="53193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The scattering triangle can be mapped directly to the axes of a 3-axis spectrometer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(</a:t>
            </a:r>
            <a:r>
              <a:rPr lang="en-GB" sz="2400" b="1" i="1" dirty="0" err="1"/>
              <a:t>k</a:t>
            </a:r>
            <a:r>
              <a:rPr lang="en-GB" sz="2400" i="1" baseline="-25000" dirty="0" err="1"/>
              <a:t>i</a:t>
            </a:r>
            <a:r>
              <a:rPr lang="en-GB" sz="2400" i="1" dirty="0"/>
              <a:t> </a:t>
            </a:r>
            <a:r>
              <a:rPr lang="en-GB" sz="2400" dirty="0"/>
              <a:t>and </a:t>
            </a:r>
            <a:r>
              <a:rPr lang="en-GB" sz="2400" b="1" i="1" dirty="0" err="1"/>
              <a:t>k</a:t>
            </a:r>
            <a:r>
              <a:rPr lang="en-GB" sz="2400" i="1" baseline="-25000" dirty="0" err="1"/>
              <a:t>f</a:t>
            </a:r>
            <a:r>
              <a:rPr lang="en-GB" sz="2400" dirty="0"/>
              <a:t> determined by Bragg diffraction from crystals</a:t>
            </a:r>
            <a:r>
              <a:rPr lang="en-GB" sz="24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Rotating crystal effectively rotates the scattering triangle.</a:t>
            </a: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Triple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Axis Spectrometer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82" name="Text Box 6"/>
          <p:cNvSpPr txBox="1">
            <a:spLocks noChangeArrowheads="1"/>
          </p:cNvSpPr>
          <p:nvPr/>
        </p:nvSpPr>
        <p:spPr bwMode="auto">
          <a:xfrm>
            <a:off x="3778167" y="4275574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2947476" y="3921968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latin typeface="Calibri" panose="020F0502020204030204" pitchFamily="34" charset="0"/>
              </a:rPr>
              <a:t>f</a:t>
            </a:r>
            <a:endParaRPr lang="en-US" altLang="en-US" sz="1800" dirty="0">
              <a:latin typeface="Calibri" panose="020F0502020204030204" pitchFamily="34" charset="0"/>
            </a:endParaRPr>
          </a:p>
        </p:txBody>
      </p:sp>
      <p:grpSp>
        <p:nvGrpSpPr>
          <p:cNvPr id="84" name="Group 83"/>
          <p:cNvGrpSpPr/>
          <p:nvPr/>
        </p:nvGrpSpPr>
        <p:grpSpPr>
          <a:xfrm rot="1648219">
            <a:off x="1500783" y="3852954"/>
            <a:ext cx="2059896" cy="1395681"/>
            <a:chOff x="5950903" y="2481263"/>
            <a:chExt cx="2059896" cy="1395681"/>
          </a:xfrm>
        </p:grpSpPr>
        <p:sp>
          <p:nvSpPr>
            <p:cNvPr id="94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5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6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7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8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99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0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1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2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3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4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5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6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7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8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09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0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1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2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3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4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5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6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7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8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19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0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1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2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3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4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5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6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7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28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86" name="Line 43"/>
          <p:cNvSpPr>
            <a:spLocks noChangeShapeType="1"/>
          </p:cNvSpPr>
          <p:nvPr/>
        </p:nvSpPr>
        <p:spPr bwMode="auto">
          <a:xfrm flipH="1">
            <a:off x="2522179" y="4541576"/>
            <a:ext cx="792000" cy="0"/>
          </a:xfrm>
          <a:prstGeom prst="line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7" name="Line 43"/>
          <p:cNvSpPr>
            <a:spLocks noChangeShapeType="1"/>
          </p:cNvSpPr>
          <p:nvPr/>
        </p:nvSpPr>
        <p:spPr bwMode="auto">
          <a:xfrm rot="3180000" flipH="1">
            <a:off x="2414933" y="4091446"/>
            <a:ext cx="1125910" cy="2679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88" name="Line 43"/>
          <p:cNvSpPr>
            <a:spLocks noChangeShapeType="1"/>
          </p:cNvSpPr>
          <p:nvPr/>
        </p:nvSpPr>
        <p:spPr bwMode="auto">
          <a:xfrm flipH="1">
            <a:off x="3303812" y="4541576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90" name="Text Box 6"/>
          <p:cNvSpPr txBox="1">
            <a:spLocks noChangeArrowheads="1"/>
          </p:cNvSpPr>
          <p:nvPr/>
        </p:nvSpPr>
        <p:spPr bwMode="auto">
          <a:xfrm>
            <a:off x="2803179" y="4509825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1" name="Line 109"/>
          <p:cNvSpPr>
            <a:spLocks noChangeShapeType="1"/>
          </p:cNvSpPr>
          <p:nvPr/>
        </p:nvSpPr>
        <p:spPr bwMode="auto">
          <a:xfrm flipV="1">
            <a:off x="2532126" y="3643996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0" name="Line 109"/>
          <p:cNvSpPr>
            <a:spLocks noChangeShapeType="1"/>
          </p:cNvSpPr>
          <p:nvPr/>
        </p:nvSpPr>
        <p:spPr bwMode="auto">
          <a:xfrm flipV="1">
            <a:off x="2531069" y="3639676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31" name="Text Box 8"/>
          <p:cNvSpPr txBox="1">
            <a:spLocks noChangeArrowheads="1"/>
          </p:cNvSpPr>
          <p:nvPr/>
        </p:nvSpPr>
        <p:spPr bwMode="auto">
          <a:xfrm>
            <a:off x="2341145" y="3898919"/>
            <a:ext cx="519113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smtClean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grpSp>
        <p:nvGrpSpPr>
          <p:cNvPr id="175" name="Group 174"/>
          <p:cNvGrpSpPr/>
          <p:nvPr/>
        </p:nvGrpSpPr>
        <p:grpSpPr>
          <a:xfrm>
            <a:off x="4650840" y="2981237"/>
            <a:ext cx="2969352" cy="2428495"/>
            <a:chOff x="4650840" y="2757717"/>
            <a:chExt cx="2969352" cy="2428495"/>
          </a:xfrm>
        </p:grpSpPr>
        <p:sp>
          <p:nvSpPr>
            <p:cNvPr id="136" name="Text Box 6"/>
            <p:cNvSpPr txBox="1">
              <a:spLocks noChangeArrowheads="1"/>
            </p:cNvSpPr>
            <p:nvPr/>
          </p:nvSpPr>
          <p:spPr bwMode="auto">
            <a:xfrm>
              <a:off x="6275387" y="3957455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37" name="Text Box 7"/>
            <p:cNvSpPr txBox="1">
              <a:spLocks noChangeArrowheads="1"/>
            </p:cNvSpPr>
            <p:nvPr/>
          </p:nvSpPr>
          <p:spPr bwMode="auto">
            <a:xfrm>
              <a:off x="5887903" y="3597952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138" name="Line 43"/>
            <p:cNvSpPr>
              <a:spLocks noChangeShapeType="1"/>
            </p:cNvSpPr>
            <p:nvPr/>
          </p:nvSpPr>
          <p:spPr bwMode="auto">
            <a:xfrm rot="3180000" flipH="1">
              <a:off x="5355360" y="3767430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9" name="Line 43"/>
            <p:cNvSpPr>
              <a:spLocks noChangeShapeType="1"/>
            </p:cNvSpPr>
            <p:nvPr/>
          </p:nvSpPr>
          <p:spPr bwMode="auto">
            <a:xfrm flipH="1">
              <a:off x="6244239" y="421756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0" name="Text Box 28"/>
            <p:cNvSpPr txBox="1">
              <a:spLocks noChangeArrowheads="1"/>
            </p:cNvSpPr>
            <p:nvPr/>
          </p:nvSpPr>
          <p:spPr bwMode="auto">
            <a:xfrm>
              <a:off x="6443127" y="3494220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dirty="0"/>
            </a:p>
          </p:txBody>
        </p:sp>
        <p:sp>
          <p:nvSpPr>
            <p:cNvPr id="141" name="Line 33"/>
            <p:cNvSpPr>
              <a:spLocks noChangeShapeType="1"/>
            </p:cNvSpPr>
            <p:nvPr/>
          </p:nvSpPr>
          <p:spPr bwMode="auto">
            <a:xfrm rot="10800000" flipH="1" flipV="1">
              <a:off x="5576770" y="4212480"/>
              <a:ext cx="852488" cy="28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Freeform 45"/>
            <p:cNvSpPr>
              <a:spLocks/>
            </p:cNvSpPr>
            <p:nvPr/>
          </p:nvSpPr>
          <p:spPr bwMode="auto">
            <a:xfrm rot="8161350" flipV="1">
              <a:off x="5594461" y="3915082"/>
              <a:ext cx="454025" cy="170339"/>
            </a:xfrm>
            <a:custGeom>
              <a:avLst/>
              <a:gdLst>
                <a:gd name="T0" fmla="*/ 0 w 471"/>
                <a:gd name="T1" fmla="*/ 0 h 159"/>
                <a:gd name="T2" fmla="*/ 234 w 471"/>
                <a:gd name="T3" fmla="*/ 33 h 159"/>
                <a:gd name="T4" fmla="*/ 471 w 471"/>
                <a:gd name="T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1" h="159">
                  <a:moveTo>
                    <a:pt x="0" y="0"/>
                  </a:moveTo>
                  <a:cubicBezTo>
                    <a:pt x="39" y="5"/>
                    <a:pt x="156" y="7"/>
                    <a:pt x="234" y="33"/>
                  </a:cubicBezTo>
                  <a:cubicBezTo>
                    <a:pt x="312" y="59"/>
                    <a:pt x="422" y="133"/>
                    <a:pt x="471" y="159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" name="Text Box 17"/>
            <p:cNvSpPr txBox="1">
              <a:spLocks noChangeArrowheads="1"/>
            </p:cNvSpPr>
            <p:nvPr/>
          </p:nvSpPr>
          <p:spPr bwMode="auto">
            <a:xfrm>
              <a:off x="5452944" y="3795699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solidFill>
                    <a:srgbClr val="008000"/>
                  </a:solidFill>
                  <a:latin typeface="Times New Roman" panose="02020603050405020304" pitchFamily="18" charset="0"/>
                </a:rPr>
                <a:t>A4</a:t>
              </a:r>
              <a:endParaRPr lang="en-US" altLang="en-US"/>
            </a:p>
          </p:txBody>
        </p:sp>
        <p:grpSp>
          <p:nvGrpSpPr>
            <p:cNvPr id="147" name="Group 146"/>
            <p:cNvGrpSpPr/>
            <p:nvPr/>
          </p:nvGrpSpPr>
          <p:grpSpPr>
            <a:xfrm rot="1712966">
              <a:off x="6352281" y="3842986"/>
              <a:ext cx="498475" cy="520700"/>
              <a:chOff x="6002658" y="4142200"/>
              <a:chExt cx="498475" cy="520700"/>
            </a:xfrm>
          </p:grpSpPr>
          <p:sp>
            <p:nvSpPr>
              <p:cNvPr id="145" name="Line 25"/>
              <p:cNvSpPr>
                <a:spLocks noChangeShapeType="1"/>
              </p:cNvSpPr>
              <p:nvPr/>
            </p:nvSpPr>
            <p:spPr bwMode="auto">
              <a:xfrm flipV="1">
                <a:off x="6002658" y="4142200"/>
                <a:ext cx="1587" cy="5207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6" name="Line 26"/>
              <p:cNvSpPr>
                <a:spLocks noChangeShapeType="1"/>
              </p:cNvSpPr>
              <p:nvPr/>
            </p:nvSpPr>
            <p:spPr bwMode="auto">
              <a:xfrm flipV="1">
                <a:off x="6002658" y="4658138"/>
                <a:ext cx="498475" cy="158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48" name="Text Box 27"/>
            <p:cNvSpPr txBox="1">
              <a:spLocks noChangeArrowheads="1"/>
            </p:cNvSpPr>
            <p:nvPr/>
          </p:nvSpPr>
          <p:spPr bwMode="auto">
            <a:xfrm>
              <a:off x="6645119" y="4301746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dirty="0"/>
            </a:p>
          </p:txBody>
        </p:sp>
        <p:sp>
          <p:nvSpPr>
            <p:cNvPr id="149" name="Freeform 29"/>
            <p:cNvSpPr>
              <a:spLocks/>
            </p:cNvSpPr>
            <p:nvPr/>
          </p:nvSpPr>
          <p:spPr bwMode="auto">
            <a:xfrm rot="20974899" flipH="1" flipV="1">
              <a:off x="6018859" y="4183561"/>
              <a:ext cx="424559" cy="205486"/>
            </a:xfrm>
            <a:custGeom>
              <a:avLst/>
              <a:gdLst>
                <a:gd name="T0" fmla="*/ 0 w 147"/>
                <a:gd name="T1" fmla="*/ 14 h 65"/>
                <a:gd name="T2" fmla="*/ 87 w 147"/>
                <a:gd name="T3" fmla="*/ 8 h 65"/>
                <a:gd name="T4" fmla="*/ 147 w 147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7" h="65">
                  <a:moveTo>
                    <a:pt x="0" y="14"/>
                  </a:moveTo>
                  <a:cubicBezTo>
                    <a:pt x="14" y="13"/>
                    <a:pt x="63" y="0"/>
                    <a:pt x="87" y="8"/>
                  </a:cubicBezTo>
                  <a:cubicBezTo>
                    <a:pt x="111" y="16"/>
                    <a:pt x="135" y="53"/>
                    <a:pt x="147" y="65"/>
                  </a:cubicBez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0" name="Text Box 30"/>
            <p:cNvSpPr txBox="1">
              <a:spLocks noChangeArrowheads="1"/>
            </p:cNvSpPr>
            <p:nvPr/>
          </p:nvSpPr>
          <p:spPr bwMode="auto">
            <a:xfrm>
              <a:off x="6035591" y="4372107"/>
              <a:ext cx="693738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A3</a:t>
              </a:r>
              <a:endParaRPr lang="en-US" altLang="en-US" dirty="0"/>
            </a:p>
          </p:txBody>
        </p:sp>
        <p:grpSp>
          <p:nvGrpSpPr>
            <p:cNvPr id="155" name="Group 154"/>
            <p:cNvGrpSpPr/>
            <p:nvPr/>
          </p:nvGrpSpPr>
          <p:grpSpPr>
            <a:xfrm rot="3742352">
              <a:off x="6698815" y="3998774"/>
              <a:ext cx="723900" cy="393700"/>
              <a:chOff x="7437146" y="4046532"/>
              <a:chExt cx="723900" cy="393700"/>
            </a:xfrm>
          </p:grpSpPr>
          <p:sp>
            <p:nvSpPr>
              <p:cNvPr id="152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3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4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3390457">
              <a:off x="6339408" y="4175852"/>
              <a:ext cx="1506197" cy="514524"/>
              <a:chOff x="6713277" y="3781330"/>
              <a:chExt cx="894290" cy="1183534"/>
            </a:xfrm>
          </p:grpSpPr>
          <p:sp>
            <p:nvSpPr>
              <p:cNvPr id="151" name="Line 43"/>
              <p:cNvSpPr>
                <a:spLocks noChangeShapeType="1"/>
              </p:cNvSpPr>
              <p:nvPr/>
            </p:nvSpPr>
            <p:spPr bwMode="auto">
              <a:xfrm flipH="1" flipV="1">
                <a:off x="7039526" y="4208730"/>
                <a:ext cx="568041" cy="756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6" name="Line 43"/>
              <p:cNvSpPr>
                <a:spLocks noChangeShapeType="1"/>
              </p:cNvSpPr>
              <p:nvPr/>
            </p:nvSpPr>
            <p:spPr bwMode="auto">
              <a:xfrm flipH="1" flipV="1">
                <a:off x="7323545" y="4584580"/>
                <a:ext cx="278835" cy="3802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7" name="Line 39"/>
              <p:cNvSpPr>
                <a:spLocks noChangeShapeType="1"/>
              </p:cNvSpPr>
              <p:nvPr/>
            </p:nvSpPr>
            <p:spPr bwMode="auto">
              <a:xfrm>
                <a:off x="6713277" y="3781330"/>
                <a:ext cx="637008" cy="841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59" name="Text Box 16"/>
            <p:cNvSpPr txBox="1">
              <a:spLocks noChangeArrowheads="1"/>
            </p:cNvSpPr>
            <p:nvPr/>
          </p:nvSpPr>
          <p:spPr bwMode="auto">
            <a:xfrm>
              <a:off x="6594130" y="3629470"/>
              <a:ext cx="693737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A2</a:t>
              </a:r>
              <a:endParaRPr lang="en-US" altLang="en-US" dirty="0"/>
            </a:p>
          </p:txBody>
        </p:sp>
        <p:sp>
          <p:nvSpPr>
            <p:cNvPr id="160" name="Freeform 20"/>
            <p:cNvSpPr>
              <a:spLocks/>
            </p:cNvSpPr>
            <p:nvPr/>
          </p:nvSpPr>
          <p:spPr bwMode="auto">
            <a:xfrm rot="15863447">
              <a:off x="6640863" y="3875393"/>
              <a:ext cx="316432" cy="342310"/>
            </a:xfrm>
            <a:custGeom>
              <a:avLst/>
              <a:gdLst>
                <a:gd name="T0" fmla="*/ 270 w 310"/>
                <a:gd name="T1" fmla="*/ 441 h 441"/>
                <a:gd name="T2" fmla="*/ 294 w 310"/>
                <a:gd name="T3" fmla="*/ 255 h 441"/>
                <a:gd name="T4" fmla="*/ 174 w 310"/>
                <a:gd name="T5" fmla="*/ 63 h 441"/>
                <a:gd name="T6" fmla="*/ 0 w 310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41">
                  <a:moveTo>
                    <a:pt x="270" y="441"/>
                  </a:moveTo>
                  <a:cubicBezTo>
                    <a:pt x="274" y="410"/>
                    <a:pt x="310" y="318"/>
                    <a:pt x="294" y="255"/>
                  </a:cubicBezTo>
                  <a:cubicBezTo>
                    <a:pt x="278" y="192"/>
                    <a:pt x="223" y="106"/>
                    <a:pt x="174" y="63"/>
                  </a:cubicBezTo>
                  <a:cubicBezTo>
                    <a:pt x="125" y="20"/>
                    <a:pt x="36" y="13"/>
                    <a:pt x="0" y="0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Text Box 31"/>
            <p:cNvSpPr txBox="1">
              <a:spLocks noChangeArrowheads="1"/>
            </p:cNvSpPr>
            <p:nvPr/>
          </p:nvSpPr>
          <p:spPr bwMode="auto">
            <a:xfrm>
              <a:off x="6926455" y="3877322"/>
              <a:ext cx="693737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A1</a:t>
              </a:r>
              <a:endParaRPr lang="en-US" altLang="en-US" dirty="0"/>
            </a:p>
          </p:txBody>
        </p:sp>
        <p:sp>
          <p:nvSpPr>
            <p:cNvPr id="162" name="Freeform 46"/>
            <p:cNvSpPr>
              <a:spLocks/>
            </p:cNvSpPr>
            <p:nvPr/>
          </p:nvSpPr>
          <p:spPr bwMode="auto">
            <a:xfrm rot="15881619">
              <a:off x="6913703" y="3985424"/>
              <a:ext cx="60746" cy="79877"/>
            </a:xfrm>
            <a:custGeom>
              <a:avLst/>
              <a:gdLst>
                <a:gd name="T0" fmla="*/ 69 w 98"/>
                <a:gd name="T1" fmla="*/ 114 h 114"/>
                <a:gd name="T2" fmla="*/ 96 w 98"/>
                <a:gd name="T3" fmla="*/ 69 h 114"/>
                <a:gd name="T4" fmla="*/ 54 w 98"/>
                <a:gd name="T5" fmla="*/ 18 h 114"/>
                <a:gd name="T6" fmla="*/ 0 w 98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14">
                  <a:moveTo>
                    <a:pt x="69" y="114"/>
                  </a:moveTo>
                  <a:cubicBezTo>
                    <a:pt x="73" y="107"/>
                    <a:pt x="98" y="85"/>
                    <a:pt x="96" y="69"/>
                  </a:cubicBezTo>
                  <a:cubicBezTo>
                    <a:pt x="94" y="53"/>
                    <a:pt x="70" y="29"/>
                    <a:pt x="54" y="18"/>
                  </a:cubicBezTo>
                  <a:cubicBezTo>
                    <a:pt x="38" y="7"/>
                    <a:pt x="11" y="4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Line 40"/>
            <p:cNvSpPr>
              <a:spLocks noChangeShapeType="1"/>
            </p:cNvSpPr>
            <p:nvPr/>
          </p:nvSpPr>
          <p:spPr bwMode="auto">
            <a:xfrm flipH="1" flipV="1">
              <a:off x="5186552" y="2824154"/>
              <a:ext cx="698861" cy="9014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64" name="Group 163"/>
            <p:cNvGrpSpPr/>
            <p:nvPr/>
          </p:nvGrpSpPr>
          <p:grpSpPr>
            <a:xfrm rot="2577895">
              <a:off x="5242736" y="3098740"/>
              <a:ext cx="723900" cy="393700"/>
              <a:chOff x="7437146" y="4046532"/>
              <a:chExt cx="723900" cy="393700"/>
            </a:xfrm>
          </p:grpSpPr>
          <p:sp>
            <p:nvSpPr>
              <p:cNvPr id="165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6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7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68" name="Line 9"/>
            <p:cNvSpPr>
              <a:spLocks noChangeShapeType="1"/>
            </p:cNvSpPr>
            <p:nvPr/>
          </p:nvSpPr>
          <p:spPr bwMode="auto">
            <a:xfrm flipH="1">
              <a:off x="4659314" y="3323522"/>
              <a:ext cx="921826" cy="43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Line 9"/>
            <p:cNvSpPr>
              <a:spLocks noChangeShapeType="1"/>
            </p:cNvSpPr>
            <p:nvPr/>
          </p:nvSpPr>
          <p:spPr bwMode="auto">
            <a:xfrm flipH="1">
              <a:off x="4650840" y="3320935"/>
              <a:ext cx="925646" cy="87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Text Box 19"/>
            <p:cNvSpPr txBox="1">
              <a:spLocks noChangeArrowheads="1"/>
            </p:cNvSpPr>
            <p:nvPr/>
          </p:nvSpPr>
          <p:spPr bwMode="auto">
            <a:xfrm>
              <a:off x="4654033" y="2757717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latin typeface="Times New Roman" panose="02020603050405020304" pitchFamily="18" charset="0"/>
                </a:rPr>
                <a:t>A6</a:t>
              </a:r>
              <a:endParaRPr lang="en-US" altLang="en-US"/>
            </a:p>
          </p:txBody>
        </p:sp>
        <p:sp>
          <p:nvSpPr>
            <p:cNvPr id="172" name="Freeform 47"/>
            <p:cNvSpPr>
              <a:spLocks/>
            </p:cNvSpPr>
            <p:nvPr/>
          </p:nvSpPr>
          <p:spPr bwMode="auto">
            <a:xfrm>
              <a:off x="5019158" y="2956155"/>
              <a:ext cx="265112" cy="382587"/>
            </a:xfrm>
            <a:custGeom>
              <a:avLst/>
              <a:gdLst>
                <a:gd name="T0" fmla="*/ 276 w 276"/>
                <a:gd name="T1" fmla="*/ 0 h 396"/>
                <a:gd name="T2" fmla="*/ 162 w 276"/>
                <a:gd name="T3" fmla="*/ 33 h 396"/>
                <a:gd name="T4" fmla="*/ 39 w 276"/>
                <a:gd name="T5" fmla="*/ 171 h 396"/>
                <a:gd name="T6" fmla="*/ 0 w 276"/>
                <a:gd name="T7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396">
                  <a:moveTo>
                    <a:pt x="276" y="0"/>
                  </a:moveTo>
                  <a:cubicBezTo>
                    <a:pt x="257" y="5"/>
                    <a:pt x="201" y="5"/>
                    <a:pt x="162" y="33"/>
                  </a:cubicBezTo>
                  <a:cubicBezTo>
                    <a:pt x="123" y="61"/>
                    <a:pt x="66" y="111"/>
                    <a:pt x="39" y="171"/>
                  </a:cubicBezTo>
                  <a:cubicBezTo>
                    <a:pt x="12" y="231"/>
                    <a:pt x="8" y="349"/>
                    <a:pt x="0" y="396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Text Box 32"/>
            <p:cNvSpPr txBox="1">
              <a:spLocks noChangeArrowheads="1"/>
            </p:cNvSpPr>
            <p:nvPr/>
          </p:nvSpPr>
          <p:spPr bwMode="auto">
            <a:xfrm>
              <a:off x="5349363" y="2952238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A5</a:t>
              </a:r>
              <a:endParaRPr lang="en-US" altLang="en-US" dirty="0"/>
            </a:p>
          </p:txBody>
        </p:sp>
        <p:sp>
          <p:nvSpPr>
            <p:cNvPr id="174" name="Freeform 48"/>
            <p:cNvSpPr>
              <a:spLocks/>
            </p:cNvSpPr>
            <p:nvPr/>
          </p:nvSpPr>
          <p:spPr bwMode="auto">
            <a:xfrm>
              <a:off x="5280260" y="3082024"/>
              <a:ext cx="115888" cy="95691"/>
            </a:xfrm>
            <a:custGeom>
              <a:avLst/>
              <a:gdLst>
                <a:gd name="T0" fmla="*/ 120 w 120"/>
                <a:gd name="T1" fmla="*/ 7 h 70"/>
                <a:gd name="T2" fmla="*/ 66 w 120"/>
                <a:gd name="T3" fmla="*/ 4 h 70"/>
                <a:gd name="T4" fmla="*/ 18 w 120"/>
                <a:gd name="T5" fmla="*/ 28 h 70"/>
                <a:gd name="T6" fmla="*/ 0 w 12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70">
                  <a:moveTo>
                    <a:pt x="120" y="7"/>
                  </a:moveTo>
                  <a:cubicBezTo>
                    <a:pt x="111" y="6"/>
                    <a:pt x="83" y="0"/>
                    <a:pt x="66" y="4"/>
                  </a:cubicBezTo>
                  <a:cubicBezTo>
                    <a:pt x="49" y="8"/>
                    <a:pt x="29" y="17"/>
                    <a:pt x="18" y="28"/>
                  </a:cubicBezTo>
                  <a:cubicBezTo>
                    <a:pt x="7" y="39"/>
                    <a:pt x="4" y="62"/>
                    <a:pt x="0" y="7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4702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Powder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2818"/>
            <a:ext cx="8229600" cy="48129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When we have a powder / polycrystalline sample, we have a random orientation of crystallites: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So the effectively we’re measuring an average over spherical shell of radius |</a:t>
            </a:r>
            <a:r>
              <a:rPr lang="en-GB" sz="1800" b="1" i="1" dirty="0" smtClean="0"/>
              <a:t>Q</a:t>
            </a:r>
            <a:r>
              <a:rPr lang="en-GB" sz="1800" dirty="0" smtClean="0"/>
              <a:t>|:</a:t>
            </a:r>
            <a:endParaRPr lang="en-GB" sz="1800" dirty="0"/>
          </a:p>
        </p:txBody>
      </p:sp>
      <p:grpSp>
        <p:nvGrpSpPr>
          <p:cNvPr id="305" name="Group 304"/>
          <p:cNvGrpSpPr/>
          <p:nvPr/>
        </p:nvGrpSpPr>
        <p:grpSpPr>
          <a:xfrm>
            <a:off x="3303497" y="4159840"/>
            <a:ext cx="5511523" cy="1604639"/>
            <a:chOff x="3303497" y="4159840"/>
            <a:chExt cx="5511523" cy="1604639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5580881" y="47914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4560782" y="4463936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303497" y="4368798"/>
              <a:ext cx="2059896" cy="1395681"/>
              <a:chOff x="5950903" y="2481263"/>
              <a:chExt cx="2059896" cy="1395681"/>
            </a:xfrm>
          </p:grpSpPr>
          <p:sp>
            <p:nvSpPr>
              <p:cNvPr id="18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8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0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1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52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0" name="Line 43"/>
            <p:cNvSpPr>
              <a:spLocks noChangeShapeType="1"/>
            </p:cNvSpPr>
            <p:nvPr/>
          </p:nvSpPr>
          <p:spPr bwMode="auto">
            <a:xfrm flipH="1">
              <a:off x="4324893" y="50574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43"/>
            <p:cNvSpPr>
              <a:spLocks noChangeShapeType="1"/>
            </p:cNvSpPr>
            <p:nvPr/>
          </p:nvSpPr>
          <p:spPr bwMode="auto">
            <a:xfrm flipH="1">
              <a:off x="5106526" y="50574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 Box 6"/>
            <p:cNvSpPr txBox="1">
              <a:spLocks noChangeArrowheads="1"/>
            </p:cNvSpPr>
            <p:nvPr/>
          </p:nvSpPr>
          <p:spPr bwMode="auto">
            <a:xfrm>
              <a:off x="4605893" y="50256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Line 109"/>
            <p:cNvSpPr>
              <a:spLocks noChangeShapeType="1"/>
            </p:cNvSpPr>
            <p:nvPr/>
          </p:nvSpPr>
          <p:spPr bwMode="auto">
            <a:xfrm flipV="1">
              <a:off x="4334840" y="4159840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63"/>
            <p:cNvSpPr>
              <a:spLocks noChangeShapeType="1"/>
            </p:cNvSpPr>
            <p:nvPr/>
          </p:nvSpPr>
          <p:spPr bwMode="auto">
            <a:xfrm flipH="1" flipV="1">
              <a:off x="4445706" y="4166895"/>
              <a:ext cx="693469" cy="887817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4144916" y="4419083"/>
              <a:ext cx="260621" cy="288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92" name="Group 291"/>
            <p:cNvGrpSpPr/>
            <p:nvPr/>
          </p:nvGrpSpPr>
          <p:grpSpPr>
            <a:xfrm>
              <a:off x="6148353" y="4342422"/>
              <a:ext cx="2666667" cy="1421788"/>
              <a:chOff x="6148353" y="4342422"/>
              <a:chExt cx="2666667" cy="1421788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86767" y="4342422"/>
                <a:ext cx="1619048" cy="933333"/>
              </a:xfrm>
              <a:prstGeom prst="rect">
                <a:avLst/>
              </a:prstGeom>
            </p:spPr>
          </p:pic>
          <p:pic>
            <p:nvPicPr>
              <p:cNvPr id="114" name="Picture 1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8353" y="5497543"/>
                <a:ext cx="2666667" cy="266667"/>
              </a:xfrm>
              <a:prstGeom prst="rect">
                <a:avLst/>
              </a:prstGeom>
            </p:spPr>
          </p:pic>
        </p:grpSp>
      </p:grpSp>
      <p:grpSp>
        <p:nvGrpSpPr>
          <p:cNvPr id="290" name="Group 289"/>
          <p:cNvGrpSpPr/>
          <p:nvPr/>
        </p:nvGrpSpPr>
        <p:grpSpPr>
          <a:xfrm>
            <a:off x="2852281" y="2211303"/>
            <a:ext cx="3099702" cy="1014307"/>
            <a:chOff x="2852281" y="2211303"/>
            <a:chExt cx="3099702" cy="1014307"/>
          </a:xfrm>
        </p:grpSpPr>
        <p:sp>
          <p:nvSpPr>
            <p:cNvPr id="11" name="Freeform 10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Freeform 11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oup 128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1" name="Freeform 130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Freeform 131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Freeform 132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Freeform 133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Freeform 134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Freeform 135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Freeform 136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Freeform 137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Freeform 138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Freeform 139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Freeform 140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Freeform 141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Freeform 142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Freeform 143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Freeform 144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Freeform 145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7" name="Group 146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Freeform 152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Freeform 153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Freeform 154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6" name="Freeform 155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Freeform 156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Freeform 157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Freeform 158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Freeform 159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Freeform 160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Freeform 161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Freeform 162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132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endCxn id="153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578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Powder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2818"/>
            <a:ext cx="8229600" cy="48129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When we have a powder / polycrystalline sample, we have a random orientation of crystallites: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So the effectively we’re measuring an average over spherical shell of radius |</a:t>
            </a:r>
            <a:r>
              <a:rPr lang="en-GB" sz="1800" b="1" i="1" dirty="0" smtClean="0"/>
              <a:t>Q</a:t>
            </a:r>
            <a:r>
              <a:rPr lang="en-GB" sz="1800" dirty="0" smtClean="0"/>
              <a:t>|:</a:t>
            </a:r>
            <a:endParaRPr lang="en-GB" sz="1800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580881" y="4791418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60782" y="4463936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rgbClr val="00FF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rgbClr val="00FF00"/>
                </a:solidFill>
                <a:latin typeface="Calibri" panose="020F0502020204030204" pitchFamily="34" charset="0"/>
              </a:rPr>
              <a:t>f</a:t>
            </a:r>
            <a:endParaRPr lang="en-US" alt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 rot="-300000">
            <a:off x="3303497" y="4368798"/>
            <a:ext cx="2059896" cy="1395681"/>
            <a:chOff x="5950903" y="2481263"/>
            <a:chExt cx="2059896" cy="1395681"/>
          </a:xfrm>
        </p:grpSpPr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5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1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4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1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3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4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9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0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1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2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10" name="Line 43"/>
          <p:cNvSpPr>
            <a:spLocks noChangeShapeType="1"/>
          </p:cNvSpPr>
          <p:nvPr/>
        </p:nvSpPr>
        <p:spPr bwMode="auto">
          <a:xfrm flipH="1">
            <a:off x="4324893" y="5057420"/>
            <a:ext cx="792000" cy="0"/>
          </a:xfrm>
          <a:prstGeom prst="line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Line 43"/>
          <p:cNvSpPr>
            <a:spLocks noChangeShapeType="1"/>
          </p:cNvSpPr>
          <p:nvPr/>
        </p:nvSpPr>
        <p:spPr bwMode="auto">
          <a:xfrm flipH="1">
            <a:off x="5106526" y="5057420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605893" y="5025669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Line 109"/>
          <p:cNvSpPr>
            <a:spLocks noChangeShapeType="1"/>
          </p:cNvSpPr>
          <p:nvPr/>
        </p:nvSpPr>
        <p:spPr bwMode="auto">
          <a:xfrm flipV="1">
            <a:off x="4334840" y="4159840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" name="Line 63"/>
          <p:cNvSpPr>
            <a:spLocks noChangeShapeType="1"/>
          </p:cNvSpPr>
          <p:nvPr/>
        </p:nvSpPr>
        <p:spPr bwMode="auto">
          <a:xfrm flipH="1" flipV="1">
            <a:off x="4445706" y="4166895"/>
            <a:ext cx="693469" cy="887817"/>
          </a:xfrm>
          <a:prstGeom prst="line">
            <a:avLst/>
          </a:prstGeom>
          <a:noFill/>
          <a:ln w="9360">
            <a:solidFill>
              <a:srgbClr val="00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144916" y="4419083"/>
            <a:ext cx="260621" cy="28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smtClean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6148353" y="4342422"/>
            <a:ext cx="2666667" cy="1421788"/>
            <a:chOff x="6148353" y="4342422"/>
            <a:chExt cx="2666667" cy="142178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67" y="4342422"/>
              <a:ext cx="1619048" cy="933333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353" y="5497543"/>
              <a:ext cx="2666667" cy="266667"/>
            </a:xfrm>
            <a:prstGeom prst="rect">
              <a:avLst/>
            </a:prstGeom>
          </p:spPr>
        </p:pic>
      </p:grpSp>
      <p:grpSp>
        <p:nvGrpSpPr>
          <p:cNvPr id="290" name="Group 289"/>
          <p:cNvGrpSpPr/>
          <p:nvPr/>
        </p:nvGrpSpPr>
        <p:grpSpPr>
          <a:xfrm>
            <a:off x="2852281" y="2211303"/>
            <a:ext cx="3099702" cy="1014307"/>
            <a:chOff x="2852281" y="2211303"/>
            <a:chExt cx="3099702" cy="1014307"/>
          </a:xfrm>
        </p:grpSpPr>
        <p:sp>
          <p:nvSpPr>
            <p:cNvPr id="11" name="Freeform 10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Freeform 11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oup 128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1" name="Freeform 130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Freeform 131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Freeform 132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Freeform 133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Freeform 134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Freeform 135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Freeform 136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Freeform 137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Freeform 138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Freeform 139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Freeform 140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Freeform 141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Freeform 142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Freeform 143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Freeform 144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Freeform 145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7" name="Group 146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Freeform 152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Freeform 153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Freeform 154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6" name="Freeform 155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Freeform 156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Freeform 157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Freeform 158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Freeform 159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Freeform 160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Freeform 161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Freeform 162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132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endCxn id="153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32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Powder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2818"/>
            <a:ext cx="8229600" cy="48129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When we have a powder / polycrystalline sample, we have a random orientation of crystallites: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So the effectively we’re measuring an average over spherical shell of radius |</a:t>
            </a:r>
            <a:r>
              <a:rPr lang="en-GB" sz="1800" b="1" i="1" dirty="0" smtClean="0"/>
              <a:t>Q</a:t>
            </a:r>
            <a:r>
              <a:rPr lang="en-GB" sz="1800" dirty="0" smtClean="0"/>
              <a:t>|:</a:t>
            </a:r>
            <a:endParaRPr lang="en-GB" sz="1800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580881" y="4791418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60782" y="4463936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rgbClr val="00FF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rgbClr val="00FF00"/>
                </a:solidFill>
                <a:latin typeface="Calibri" panose="020F0502020204030204" pitchFamily="34" charset="0"/>
              </a:rPr>
              <a:t>f</a:t>
            </a:r>
            <a:endParaRPr lang="en-US" alt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03497" y="4368798"/>
            <a:ext cx="2059896" cy="1395681"/>
            <a:chOff x="5950903" y="2481263"/>
            <a:chExt cx="2059896" cy="1395681"/>
          </a:xfrm>
        </p:grpSpPr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5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1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4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1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3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4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9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0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1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2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605893" y="5025669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 rot="300000">
            <a:off x="4348536" y="4255130"/>
            <a:ext cx="1573633" cy="897580"/>
            <a:chOff x="4324893" y="4159840"/>
            <a:chExt cx="1573633" cy="897580"/>
          </a:xfrm>
        </p:grpSpPr>
        <p:sp>
          <p:nvSpPr>
            <p:cNvPr id="10" name="Line 43"/>
            <p:cNvSpPr>
              <a:spLocks noChangeShapeType="1"/>
            </p:cNvSpPr>
            <p:nvPr/>
          </p:nvSpPr>
          <p:spPr bwMode="auto">
            <a:xfrm flipH="1">
              <a:off x="4324893" y="50574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Line 43"/>
            <p:cNvSpPr>
              <a:spLocks noChangeShapeType="1"/>
            </p:cNvSpPr>
            <p:nvPr/>
          </p:nvSpPr>
          <p:spPr bwMode="auto">
            <a:xfrm flipH="1">
              <a:off x="5106526" y="50574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Line 109"/>
            <p:cNvSpPr>
              <a:spLocks noChangeShapeType="1"/>
            </p:cNvSpPr>
            <p:nvPr/>
          </p:nvSpPr>
          <p:spPr bwMode="auto">
            <a:xfrm flipV="1">
              <a:off x="4334840" y="4159840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Line 63"/>
            <p:cNvSpPr>
              <a:spLocks noChangeShapeType="1"/>
            </p:cNvSpPr>
            <p:nvPr/>
          </p:nvSpPr>
          <p:spPr bwMode="auto">
            <a:xfrm flipH="1" flipV="1">
              <a:off x="4445706" y="4166895"/>
              <a:ext cx="693469" cy="887817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144916" y="4419083"/>
            <a:ext cx="260621" cy="28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smtClean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grpSp>
        <p:nvGrpSpPr>
          <p:cNvPr id="292" name="Group 291"/>
          <p:cNvGrpSpPr/>
          <p:nvPr/>
        </p:nvGrpSpPr>
        <p:grpSpPr>
          <a:xfrm>
            <a:off x="6148353" y="4342422"/>
            <a:ext cx="2666667" cy="1421788"/>
            <a:chOff x="6148353" y="4342422"/>
            <a:chExt cx="2666667" cy="142178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67" y="4342422"/>
              <a:ext cx="1619048" cy="933333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353" y="5497543"/>
              <a:ext cx="2666667" cy="266667"/>
            </a:xfrm>
            <a:prstGeom prst="rect">
              <a:avLst/>
            </a:prstGeom>
          </p:spPr>
        </p:pic>
      </p:grpSp>
      <p:grpSp>
        <p:nvGrpSpPr>
          <p:cNvPr id="290" name="Group 289"/>
          <p:cNvGrpSpPr/>
          <p:nvPr/>
        </p:nvGrpSpPr>
        <p:grpSpPr>
          <a:xfrm>
            <a:off x="2852281" y="2211303"/>
            <a:ext cx="3099702" cy="1014307"/>
            <a:chOff x="2852281" y="2211303"/>
            <a:chExt cx="3099702" cy="1014307"/>
          </a:xfrm>
        </p:grpSpPr>
        <p:sp>
          <p:nvSpPr>
            <p:cNvPr id="11" name="Freeform 10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Freeform 11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oup 128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1" name="Freeform 130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Freeform 131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Freeform 132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Freeform 133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Freeform 134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Freeform 135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Freeform 136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Freeform 137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Freeform 138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Freeform 139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Freeform 140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Freeform 141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Freeform 142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Freeform 143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Freeform 144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Freeform 145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7" name="Group 146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Freeform 152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Freeform 153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Freeform 154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6" name="Freeform 155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Freeform 156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Freeform 157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Freeform 158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Freeform 159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Freeform 160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Freeform 161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Freeform 162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132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endCxn id="153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718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Inelastic neutron scattering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200" y="1463040"/>
            <a:ext cx="8321040" cy="4846320"/>
          </a:xfrm>
        </p:spPr>
        <p:txBody>
          <a:bodyPr/>
          <a:lstStyle/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/>
              <a:t>Why?</a:t>
            </a:r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/>
              <a:t>Material properties depend on their structure</a:t>
            </a:r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/>
              <a:t>But, atoms are not stationary</a:t>
            </a:r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endParaRPr lang="en-US" sz="2400" dirty="0"/>
          </a:p>
          <a:p>
            <a:pPr lvl="0">
              <a:buClr>
                <a:srgbClr val="000000"/>
              </a:buClr>
              <a:buSzPct val="100000"/>
              <a:buFont typeface="Lucida Sans" pitchFamily="34"/>
              <a:buChar char="•"/>
            </a:pPr>
            <a:r>
              <a:rPr lang="en-US" sz="2400" dirty="0"/>
              <a:t>Dynamics also important → inelastic neutron scattering can measure the dynamics of atom and spins.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Powder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2818"/>
            <a:ext cx="8229600" cy="481294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When we have a powder / polycrystalline sample, we have a random orientation of crystallites: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So the effectively we’re measuring an average over spherical shell of radius |</a:t>
            </a:r>
            <a:r>
              <a:rPr lang="en-GB" sz="1800" b="1" i="1" dirty="0" smtClean="0"/>
              <a:t>Q</a:t>
            </a:r>
            <a:r>
              <a:rPr lang="en-GB" sz="1800" dirty="0" smtClean="0"/>
              <a:t>|:</a:t>
            </a:r>
            <a:endParaRPr lang="en-GB" sz="1800" dirty="0"/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580881" y="4791418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>
                <a:latin typeface="Arial" panose="020B0604020202020204" pitchFamily="34" charset="0"/>
              </a:rPr>
              <a:t>i</a:t>
            </a:r>
            <a:endParaRPr lang="en-US" altLang="en-US" sz="1800" dirty="0">
              <a:latin typeface="Arial" panose="020B0604020202020204" pitchFamily="34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560782" y="4463936"/>
            <a:ext cx="5191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>
                <a:solidFill>
                  <a:srgbClr val="00FF00"/>
                </a:solidFill>
                <a:latin typeface="Calibri" panose="020F0502020204030204" pitchFamily="34" charset="0"/>
              </a:rPr>
              <a:t>k</a:t>
            </a:r>
            <a:r>
              <a:rPr lang="en-US" altLang="en-US" sz="1200" b="1" i="1" baseline="-25000" dirty="0" err="1">
                <a:solidFill>
                  <a:srgbClr val="00FF00"/>
                </a:solidFill>
                <a:latin typeface="Calibri" panose="020F0502020204030204" pitchFamily="34" charset="0"/>
              </a:rPr>
              <a:t>f</a:t>
            </a:r>
            <a:endParaRPr lang="en-US" altLang="en-US" sz="1800" dirty="0">
              <a:solidFill>
                <a:srgbClr val="00FF00"/>
              </a:solidFill>
              <a:latin typeface="Calibri" panose="020F050202020403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303497" y="4368798"/>
            <a:ext cx="2059896" cy="1395681"/>
            <a:chOff x="5950903" y="2481263"/>
            <a:chExt cx="2059896" cy="1395681"/>
          </a:xfrm>
        </p:grpSpPr>
        <p:sp>
          <p:nvSpPr>
            <p:cNvPr id="18" name="Oval 14"/>
            <p:cNvSpPr>
              <a:spLocks noChangeArrowheads="1"/>
            </p:cNvSpPr>
            <p:nvPr/>
          </p:nvSpPr>
          <p:spPr bwMode="auto">
            <a:xfrm>
              <a:off x="59509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19" name="Oval 15"/>
            <p:cNvSpPr>
              <a:spLocks noChangeArrowheads="1"/>
            </p:cNvSpPr>
            <p:nvPr/>
          </p:nvSpPr>
          <p:spPr bwMode="auto">
            <a:xfrm>
              <a:off x="627634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0" name="Oval 16"/>
            <p:cNvSpPr>
              <a:spLocks noChangeArrowheads="1"/>
            </p:cNvSpPr>
            <p:nvPr/>
          </p:nvSpPr>
          <p:spPr bwMode="auto">
            <a:xfrm>
              <a:off x="6600190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6925628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2" name="Oval 18"/>
            <p:cNvSpPr>
              <a:spLocks noChangeArrowheads="1"/>
            </p:cNvSpPr>
            <p:nvPr/>
          </p:nvSpPr>
          <p:spPr bwMode="auto">
            <a:xfrm>
              <a:off x="7251065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3" name="Oval 19"/>
            <p:cNvSpPr>
              <a:spLocks noChangeArrowheads="1"/>
            </p:cNvSpPr>
            <p:nvPr/>
          </p:nvSpPr>
          <p:spPr bwMode="auto">
            <a:xfrm>
              <a:off x="7576503" y="248126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4" name="Oval 20"/>
            <p:cNvSpPr>
              <a:spLocks noChangeArrowheads="1"/>
            </p:cNvSpPr>
            <p:nvPr/>
          </p:nvSpPr>
          <p:spPr bwMode="auto">
            <a:xfrm>
              <a:off x="59509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5" name="Oval 21"/>
            <p:cNvSpPr>
              <a:spLocks noChangeArrowheads="1"/>
            </p:cNvSpPr>
            <p:nvPr/>
          </p:nvSpPr>
          <p:spPr bwMode="auto">
            <a:xfrm>
              <a:off x="627634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6" name="Oval 22"/>
            <p:cNvSpPr>
              <a:spLocks noChangeArrowheads="1"/>
            </p:cNvSpPr>
            <p:nvPr/>
          </p:nvSpPr>
          <p:spPr bwMode="auto">
            <a:xfrm>
              <a:off x="6600190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7" name="Oval 23"/>
            <p:cNvSpPr>
              <a:spLocks noChangeArrowheads="1"/>
            </p:cNvSpPr>
            <p:nvPr/>
          </p:nvSpPr>
          <p:spPr bwMode="auto">
            <a:xfrm>
              <a:off x="6925628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8" name="Oval 24"/>
            <p:cNvSpPr>
              <a:spLocks noChangeArrowheads="1"/>
            </p:cNvSpPr>
            <p:nvPr/>
          </p:nvSpPr>
          <p:spPr bwMode="auto">
            <a:xfrm>
              <a:off x="7251065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29" name="Oval 25"/>
            <p:cNvSpPr>
              <a:spLocks noChangeArrowheads="1"/>
            </p:cNvSpPr>
            <p:nvPr/>
          </p:nvSpPr>
          <p:spPr bwMode="auto">
            <a:xfrm>
              <a:off x="7576503" y="2803525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0" name="Oval 26"/>
            <p:cNvSpPr>
              <a:spLocks noChangeArrowheads="1"/>
            </p:cNvSpPr>
            <p:nvPr/>
          </p:nvSpPr>
          <p:spPr bwMode="auto">
            <a:xfrm>
              <a:off x="59509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1" name="Oval 27"/>
            <p:cNvSpPr>
              <a:spLocks noChangeArrowheads="1"/>
            </p:cNvSpPr>
            <p:nvPr/>
          </p:nvSpPr>
          <p:spPr bwMode="auto">
            <a:xfrm>
              <a:off x="627634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2" name="Oval 28"/>
            <p:cNvSpPr>
              <a:spLocks noChangeArrowheads="1"/>
            </p:cNvSpPr>
            <p:nvPr/>
          </p:nvSpPr>
          <p:spPr bwMode="auto">
            <a:xfrm>
              <a:off x="6600190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3" name="Oval 29"/>
            <p:cNvSpPr>
              <a:spLocks noChangeArrowheads="1"/>
            </p:cNvSpPr>
            <p:nvPr/>
          </p:nvSpPr>
          <p:spPr bwMode="auto">
            <a:xfrm>
              <a:off x="6925628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4" name="Oval 30"/>
            <p:cNvSpPr>
              <a:spLocks noChangeArrowheads="1"/>
            </p:cNvSpPr>
            <p:nvPr/>
          </p:nvSpPr>
          <p:spPr bwMode="auto">
            <a:xfrm>
              <a:off x="7251065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5" name="Oval 31"/>
            <p:cNvSpPr>
              <a:spLocks noChangeArrowheads="1"/>
            </p:cNvSpPr>
            <p:nvPr/>
          </p:nvSpPr>
          <p:spPr bwMode="auto">
            <a:xfrm>
              <a:off x="7576503" y="312420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6" name="Oval 32"/>
            <p:cNvSpPr>
              <a:spLocks noChangeArrowheads="1"/>
            </p:cNvSpPr>
            <p:nvPr/>
          </p:nvSpPr>
          <p:spPr bwMode="auto">
            <a:xfrm>
              <a:off x="59509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7" name="Oval 33"/>
            <p:cNvSpPr>
              <a:spLocks noChangeArrowheads="1"/>
            </p:cNvSpPr>
            <p:nvPr/>
          </p:nvSpPr>
          <p:spPr bwMode="auto">
            <a:xfrm>
              <a:off x="627634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8" name="Oval 34"/>
            <p:cNvSpPr>
              <a:spLocks noChangeArrowheads="1"/>
            </p:cNvSpPr>
            <p:nvPr/>
          </p:nvSpPr>
          <p:spPr bwMode="auto">
            <a:xfrm>
              <a:off x="6600190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39" name="Oval 35"/>
            <p:cNvSpPr>
              <a:spLocks noChangeArrowheads="1"/>
            </p:cNvSpPr>
            <p:nvPr/>
          </p:nvSpPr>
          <p:spPr bwMode="auto">
            <a:xfrm>
              <a:off x="6925628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0" name="Oval 36"/>
            <p:cNvSpPr>
              <a:spLocks noChangeArrowheads="1"/>
            </p:cNvSpPr>
            <p:nvPr/>
          </p:nvSpPr>
          <p:spPr bwMode="auto">
            <a:xfrm>
              <a:off x="7251065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1" name="Oval 37"/>
            <p:cNvSpPr>
              <a:spLocks noChangeArrowheads="1"/>
            </p:cNvSpPr>
            <p:nvPr/>
          </p:nvSpPr>
          <p:spPr bwMode="auto">
            <a:xfrm>
              <a:off x="7576503" y="3448050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2" name="Oval 38"/>
            <p:cNvSpPr>
              <a:spLocks noChangeArrowheads="1"/>
            </p:cNvSpPr>
            <p:nvPr/>
          </p:nvSpPr>
          <p:spPr bwMode="auto">
            <a:xfrm>
              <a:off x="59509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3" name="Oval 39"/>
            <p:cNvSpPr>
              <a:spLocks noChangeArrowheads="1"/>
            </p:cNvSpPr>
            <p:nvPr/>
          </p:nvSpPr>
          <p:spPr bwMode="auto">
            <a:xfrm>
              <a:off x="627634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4" name="Oval 40"/>
            <p:cNvSpPr>
              <a:spLocks noChangeArrowheads="1"/>
            </p:cNvSpPr>
            <p:nvPr/>
          </p:nvSpPr>
          <p:spPr bwMode="auto">
            <a:xfrm>
              <a:off x="6600190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5" name="Oval 41"/>
            <p:cNvSpPr>
              <a:spLocks noChangeArrowheads="1"/>
            </p:cNvSpPr>
            <p:nvPr/>
          </p:nvSpPr>
          <p:spPr bwMode="auto">
            <a:xfrm>
              <a:off x="6925628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6" name="Oval 42"/>
            <p:cNvSpPr>
              <a:spLocks noChangeArrowheads="1"/>
            </p:cNvSpPr>
            <p:nvPr/>
          </p:nvSpPr>
          <p:spPr bwMode="auto">
            <a:xfrm>
              <a:off x="7251065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7" name="Oval 43"/>
            <p:cNvSpPr>
              <a:spLocks noChangeArrowheads="1"/>
            </p:cNvSpPr>
            <p:nvPr/>
          </p:nvSpPr>
          <p:spPr bwMode="auto">
            <a:xfrm>
              <a:off x="7576503" y="3770313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8" name="Oval 19"/>
            <p:cNvSpPr>
              <a:spLocks noChangeArrowheads="1"/>
            </p:cNvSpPr>
            <p:nvPr/>
          </p:nvSpPr>
          <p:spPr bwMode="auto">
            <a:xfrm>
              <a:off x="7904437" y="248153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49" name="Oval 25"/>
            <p:cNvSpPr>
              <a:spLocks noChangeArrowheads="1"/>
            </p:cNvSpPr>
            <p:nvPr/>
          </p:nvSpPr>
          <p:spPr bwMode="auto">
            <a:xfrm>
              <a:off x="7904437" y="2803794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0" name="Oval 31"/>
            <p:cNvSpPr>
              <a:spLocks noChangeArrowheads="1"/>
            </p:cNvSpPr>
            <p:nvPr/>
          </p:nvSpPr>
          <p:spPr bwMode="auto">
            <a:xfrm>
              <a:off x="7904437" y="312446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1" name="Oval 37"/>
            <p:cNvSpPr>
              <a:spLocks noChangeArrowheads="1"/>
            </p:cNvSpPr>
            <p:nvPr/>
          </p:nvSpPr>
          <p:spPr bwMode="auto">
            <a:xfrm>
              <a:off x="7904437" y="3448319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  <p:sp>
          <p:nvSpPr>
            <p:cNvPr id="52" name="Oval 43"/>
            <p:cNvSpPr>
              <a:spLocks noChangeArrowheads="1"/>
            </p:cNvSpPr>
            <p:nvPr/>
          </p:nvSpPr>
          <p:spPr bwMode="auto">
            <a:xfrm>
              <a:off x="7904437" y="3770582"/>
              <a:ext cx="106362" cy="106362"/>
            </a:xfrm>
            <a:prstGeom prst="ellipse">
              <a:avLst/>
            </a:prstGeom>
            <a:noFill/>
            <a:ln w="9360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GB" altLang="en-US" sz="1800" u="sng">
                <a:latin typeface="Arial" panose="020B0604020202020204" pitchFamily="34" charset="0"/>
              </a:endParaRPr>
            </a:p>
          </p:txBody>
        </p:sp>
      </p:grpSp>
      <p:sp>
        <p:nvSpPr>
          <p:cNvPr id="10" name="Line 43"/>
          <p:cNvSpPr>
            <a:spLocks noChangeShapeType="1"/>
          </p:cNvSpPr>
          <p:nvPr/>
        </p:nvSpPr>
        <p:spPr bwMode="auto">
          <a:xfrm flipH="1">
            <a:off x="4324893" y="5057420"/>
            <a:ext cx="792000" cy="0"/>
          </a:xfrm>
          <a:prstGeom prst="line">
            <a:avLst/>
          </a:prstGeom>
          <a:noFill/>
          <a:ln w="9525">
            <a:solidFill>
              <a:schemeClr val="accent2">
                <a:lumMod val="40000"/>
                <a:lumOff val="60000"/>
              </a:schemeClr>
            </a:solidFill>
            <a:round/>
            <a:headEnd type="non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2" name="Line 43"/>
          <p:cNvSpPr>
            <a:spLocks noChangeShapeType="1"/>
          </p:cNvSpPr>
          <p:nvPr/>
        </p:nvSpPr>
        <p:spPr bwMode="auto">
          <a:xfrm flipH="1">
            <a:off x="5106526" y="5057420"/>
            <a:ext cx="7920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4605893" y="5025669"/>
            <a:ext cx="5207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k</a:t>
            </a:r>
            <a:r>
              <a:rPr lang="en-US" altLang="en-US" sz="1200" b="1" i="1" baseline="-25000" dirty="0" err="1" smtClean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</a:t>
            </a:r>
            <a:endParaRPr lang="en-US" altLang="en-US" sz="1800" dirty="0"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5" name="Line 109"/>
          <p:cNvSpPr>
            <a:spLocks noChangeShapeType="1"/>
          </p:cNvSpPr>
          <p:nvPr/>
        </p:nvSpPr>
        <p:spPr bwMode="auto">
          <a:xfrm flipV="1">
            <a:off x="4334840" y="4159840"/>
            <a:ext cx="119485" cy="894873"/>
          </a:xfrm>
          <a:prstGeom prst="line">
            <a:avLst/>
          </a:prstGeom>
          <a:noFill/>
          <a:ln w="9360">
            <a:solidFill>
              <a:srgbClr val="00B8FF"/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6" name="Line 63"/>
          <p:cNvSpPr>
            <a:spLocks noChangeShapeType="1"/>
          </p:cNvSpPr>
          <p:nvPr/>
        </p:nvSpPr>
        <p:spPr bwMode="auto">
          <a:xfrm flipH="1" flipV="1">
            <a:off x="4445706" y="4166895"/>
            <a:ext cx="693469" cy="887817"/>
          </a:xfrm>
          <a:prstGeom prst="line">
            <a:avLst/>
          </a:prstGeom>
          <a:noFill/>
          <a:ln w="9360">
            <a:solidFill>
              <a:srgbClr val="00FF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4144916" y="4419083"/>
            <a:ext cx="260621" cy="288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 i="1" dirty="0" smtClean="0">
                <a:solidFill>
                  <a:srgbClr val="00B0F0"/>
                </a:solidFill>
                <a:latin typeface="Arial" panose="020B0604020202020204" pitchFamily="34" charset="0"/>
              </a:rPr>
              <a:t>Q</a:t>
            </a:r>
            <a:endParaRPr lang="en-US" altLang="en-US" sz="1800" dirty="0">
              <a:solidFill>
                <a:srgbClr val="00B0F0"/>
              </a:solidFill>
              <a:latin typeface="Arial" panose="020B0604020202020204" pitchFamily="34" charset="0"/>
            </a:endParaRPr>
          </a:p>
        </p:txBody>
      </p:sp>
      <p:sp>
        <p:nvSpPr>
          <p:cNvPr id="54" name="Line 63"/>
          <p:cNvSpPr>
            <a:spLocks noChangeShapeType="1"/>
          </p:cNvSpPr>
          <p:nvPr/>
        </p:nvSpPr>
        <p:spPr bwMode="auto">
          <a:xfrm rot="300000" flipH="1" flipV="1">
            <a:off x="4462251" y="4218361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5" name="Line 63"/>
          <p:cNvSpPr>
            <a:spLocks noChangeShapeType="1"/>
          </p:cNvSpPr>
          <p:nvPr/>
        </p:nvSpPr>
        <p:spPr bwMode="auto">
          <a:xfrm rot="600000" flipH="1" flipV="1">
            <a:off x="4507154" y="4265501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6" name="Line 63"/>
          <p:cNvSpPr>
            <a:spLocks noChangeShapeType="1"/>
          </p:cNvSpPr>
          <p:nvPr/>
        </p:nvSpPr>
        <p:spPr bwMode="auto">
          <a:xfrm rot="900000" flipH="1" flipV="1">
            <a:off x="4541551" y="4308443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7" name="Line 63"/>
          <p:cNvSpPr>
            <a:spLocks noChangeShapeType="1"/>
          </p:cNvSpPr>
          <p:nvPr/>
        </p:nvSpPr>
        <p:spPr bwMode="auto">
          <a:xfrm rot="1200000" flipH="1" flipV="1">
            <a:off x="4568428" y="4352756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8" name="Line 63"/>
          <p:cNvSpPr>
            <a:spLocks noChangeShapeType="1"/>
          </p:cNvSpPr>
          <p:nvPr/>
        </p:nvSpPr>
        <p:spPr bwMode="auto">
          <a:xfrm rot="1500000" flipH="1" flipV="1">
            <a:off x="4579341" y="4395962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59" name="Line 63"/>
          <p:cNvSpPr>
            <a:spLocks noChangeShapeType="1"/>
          </p:cNvSpPr>
          <p:nvPr/>
        </p:nvSpPr>
        <p:spPr bwMode="auto">
          <a:xfrm rot="1800000" flipH="1" flipV="1">
            <a:off x="4595872" y="4445169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0" name="Line 63"/>
          <p:cNvSpPr>
            <a:spLocks noChangeShapeType="1"/>
          </p:cNvSpPr>
          <p:nvPr/>
        </p:nvSpPr>
        <p:spPr bwMode="auto">
          <a:xfrm rot="2100000" flipH="1" flipV="1">
            <a:off x="4610899" y="4510483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1" name="Line 63"/>
          <p:cNvSpPr>
            <a:spLocks noChangeShapeType="1"/>
          </p:cNvSpPr>
          <p:nvPr/>
        </p:nvSpPr>
        <p:spPr bwMode="auto">
          <a:xfrm rot="2400000" flipH="1" flipV="1">
            <a:off x="4617673" y="4566272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62" name="Line 63"/>
          <p:cNvSpPr>
            <a:spLocks noChangeShapeType="1"/>
          </p:cNvSpPr>
          <p:nvPr/>
        </p:nvSpPr>
        <p:spPr bwMode="auto">
          <a:xfrm rot="2700000" flipH="1" flipV="1">
            <a:off x="4607416" y="4631462"/>
            <a:ext cx="693469" cy="887817"/>
          </a:xfrm>
          <a:prstGeom prst="line">
            <a:avLst/>
          </a:prstGeom>
          <a:noFill/>
          <a:ln w="9360">
            <a:solidFill>
              <a:srgbClr val="00CC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4322305" y="5096859"/>
            <a:ext cx="1583477" cy="67328"/>
            <a:chOff x="4326398" y="5021178"/>
            <a:chExt cx="1583477" cy="67328"/>
          </a:xfrm>
        </p:grpSpPr>
        <p:sp>
          <p:nvSpPr>
            <p:cNvPr id="78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9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0" name="Group 79"/>
          <p:cNvGrpSpPr/>
          <p:nvPr/>
        </p:nvGrpSpPr>
        <p:grpSpPr>
          <a:xfrm rot="300000">
            <a:off x="4315682" y="5162228"/>
            <a:ext cx="1583477" cy="67328"/>
            <a:chOff x="4326398" y="5021178"/>
            <a:chExt cx="1583477" cy="67328"/>
          </a:xfrm>
        </p:grpSpPr>
        <p:sp>
          <p:nvSpPr>
            <p:cNvPr id="81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2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3" name="Group 82"/>
          <p:cNvGrpSpPr/>
          <p:nvPr/>
        </p:nvGrpSpPr>
        <p:grpSpPr>
          <a:xfrm rot="900000">
            <a:off x="4289769" y="5291703"/>
            <a:ext cx="1583477" cy="67328"/>
            <a:chOff x="4326398" y="5021178"/>
            <a:chExt cx="1583477" cy="67328"/>
          </a:xfrm>
        </p:grpSpPr>
        <p:sp>
          <p:nvSpPr>
            <p:cNvPr id="84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5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6" name="Group 85"/>
          <p:cNvGrpSpPr/>
          <p:nvPr/>
        </p:nvGrpSpPr>
        <p:grpSpPr>
          <a:xfrm rot="600000">
            <a:off x="4309092" y="5228628"/>
            <a:ext cx="1583477" cy="67328"/>
            <a:chOff x="4326398" y="5021178"/>
            <a:chExt cx="1583477" cy="67328"/>
          </a:xfrm>
        </p:grpSpPr>
        <p:sp>
          <p:nvSpPr>
            <p:cNvPr id="87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9" name="Group 88"/>
          <p:cNvGrpSpPr/>
          <p:nvPr/>
        </p:nvGrpSpPr>
        <p:grpSpPr>
          <a:xfrm rot="1200000">
            <a:off x="4256696" y="5353095"/>
            <a:ext cx="1583477" cy="67328"/>
            <a:chOff x="4326398" y="5021178"/>
            <a:chExt cx="1583477" cy="67328"/>
          </a:xfrm>
        </p:grpSpPr>
        <p:sp>
          <p:nvSpPr>
            <p:cNvPr id="90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1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2" name="Group 91"/>
          <p:cNvGrpSpPr/>
          <p:nvPr/>
        </p:nvGrpSpPr>
        <p:grpSpPr>
          <a:xfrm rot="1500000">
            <a:off x="4221135" y="5411004"/>
            <a:ext cx="1583477" cy="67328"/>
            <a:chOff x="4326398" y="5021178"/>
            <a:chExt cx="1583477" cy="67328"/>
          </a:xfrm>
        </p:grpSpPr>
        <p:sp>
          <p:nvSpPr>
            <p:cNvPr id="93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4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5" name="Group 94"/>
          <p:cNvGrpSpPr/>
          <p:nvPr/>
        </p:nvGrpSpPr>
        <p:grpSpPr>
          <a:xfrm rot="1800000">
            <a:off x="4187683" y="5476984"/>
            <a:ext cx="1583477" cy="67328"/>
            <a:chOff x="4326398" y="5021178"/>
            <a:chExt cx="1583477" cy="67328"/>
          </a:xfrm>
        </p:grpSpPr>
        <p:sp>
          <p:nvSpPr>
            <p:cNvPr id="96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97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8" name="Group 97"/>
          <p:cNvGrpSpPr/>
          <p:nvPr/>
        </p:nvGrpSpPr>
        <p:grpSpPr>
          <a:xfrm rot="2100000">
            <a:off x="4141905" y="5529731"/>
            <a:ext cx="1583477" cy="67328"/>
            <a:chOff x="4326398" y="5021178"/>
            <a:chExt cx="1583477" cy="67328"/>
          </a:xfrm>
        </p:grpSpPr>
        <p:sp>
          <p:nvSpPr>
            <p:cNvPr id="99" name="Line 43"/>
            <p:cNvSpPr>
              <a:spLocks noChangeShapeType="1"/>
            </p:cNvSpPr>
            <p:nvPr/>
          </p:nvSpPr>
          <p:spPr bwMode="auto">
            <a:xfrm rot="300000" flipH="1">
              <a:off x="5117875" y="5088506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0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1" name="Group 100"/>
          <p:cNvGrpSpPr/>
          <p:nvPr/>
        </p:nvGrpSpPr>
        <p:grpSpPr>
          <a:xfrm rot="2400000">
            <a:off x="4087525" y="5593972"/>
            <a:ext cx="1584104" cy="60170"/>
            <a:chOff x="4326398" y="5021178"/>
            <a:chExt cx="1584104" cy="60170"/>
          </a:xfrm>
        </p:grpSpPr>
        <p:sp>
          <p:nvSpPr>
            <p:cNvPr id="102" name="Line 43"/>
            <p:cNvSpPr>
              <a:spLocks noChangeShapeType="1"/>
            </p:cNvSpPr>
            <p:nvPr/>
          </p:nvSpPr>
          <p:spPr bwMode="auto">
            <a:xfrm rot="300000" flipH="1">
              <a:off x="5118502" y="5081348"/>
              <a:ext cx="792000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3" name="Line 43"/>
            <p:cNvSpPr>
              <a:spLocks noChangeShapeType="1"/>
            </p:cNvSpPr>
            <p:nvPr/>
          </p:nvSpPr>
          <p:spPr bwMode="auto">
            <a:xfrm rot="300000" flipH="1">
              <a:off x="4326398" y="5021178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20000"/>
                  <a:lumOff val="80000"/>
                </a:schemeClr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04" name="Line 109"/>
          <p:cNvSpPr>
            <a:spLocks noChangeShapeType="1"/>
          </p:cNvSpPr>
          <p:nvPr/>
        </p:nvSpPr>
        <p:spPr bwMode="auto">
          <a:xfrm rot="300000" flipV="1">
            <a:off x="4357325" y="4184193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5" name="Line 109"/>
          <p:cNvSpPr>
            <a:spLocks noChangeShapeType="1"/>
          </p:cNvSpPr>
          <p:nvPr/>
        </p:nvSpPr>
        <p:spPr bwMode="auto">
          <a:xfrm rot="600000" flipV="1">
            <a:off x="4398198" y="4195670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6" name="Line 109"/>
          <p:cNvSpPr>
            <a:spLocks noChangeShapeType="1"/>
          </p:cNvSpPr>
          <p:nvPr/>
        </p:nvSpPr>
        <p:spPr bwMode="auto">
          <a:xfrm rot="900000" flipV="1">
            <a:off x="4434376" y="4209674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7" name="Line 109"/>
          <p:cNvSpPr>
            <a:spLocks noChangeShapeType="1"/>
          </p:cNvSpPr>
          <p:nvPr/>
        </p:nvSpPr>
        <p:spPr bwMode="auto">
          <a:xfrm rot="1200000" flipV="1">
            <a:off x="4476105" y="4216794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8" name="Line 109"/>
          <p:cNvSpPr>
            <a:spLocks noChangeShapeType="1"/>
          </p:cNvSpPr>
          <p:nvPr/>
        </p:nvSpPr>
        <p:spPr bwMode="auto">
          <a:xfrm rot="1500000" flipV="1">
            <a:off x="4499252" y="4229089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09" name="Line 109"/>
          <p:cNvSpPr>
            <a:spLocks noChangeShapeType="1"/>
          </p:cNvSpPr>
          <p:nvPr/>
        </p:nvSpPr>
        <p:spPr bwMode="auto">
          <a:xfrm rot="1800000" flipV="1">
            <a:off x="4531383" y="4246556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0" name="Line 109"/>
          <p:cNvSpPr>
            <a:spLocks noChangeShapeType="1"/>
          </p:cNvSpPr>
          <p:nvPr/>
        </p:nvSpPr>
        <p:spPr bwMode="auto">
          <a:xfrm rot="2100000" flipV="1">
            <a:off x="4560954" y="4283771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1" name="Line 109"/>
          <p:cNvSpPr>
            <a:spLocks noChangeShapeType="1"/>
          </p:cNvSpPr>
          <p:nvPr/>
        </p:nvSpPr>
        <p:spPr bwMode="auto">
          <a:xfrm rot="2400000" flipV="1">
            <a:off x="4591734" y="4309168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2" name="Line 109"/>
          <p:cNvSpPr>
            <a:spLocks noChangeShapeType="1"/>
          </p:cNvSpPr>
          <p:nvPr/>
        </p:nvSpPr>
        <p:spPr bwMode="auto">
          <a:xfrm rot="2700000" flipV="1">
            <a:off x="4618974" y="4340772"/>
            <a:ext cx="119485" cy="894873"/>
          </a:xfrm>
          <a:prstGeom prst="line">
            <a:avLst/>
          </a:prstGeom>
          <a:noFill/>
          <a:ln w="9360">
            <a:solidFill>
              <a:srgbClr val="00B8FF">
                <a:alpha val="30000"/>
              </a:srgbClr>
            </a:solidFill>
            <a:miter lim="800000"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13" name="Oval 112"/>
          <p:cNvSpPr/>
          <p:nvPr/>
        </p:nvSpPr>
        <p:spPr>
          <a:xfrm>
            <a:off x="3425081" y="4175483"/>
            <a:ext cx="1800000" cy="1800000"/>
          </a:xfrm>
          <a:prstGeom prst="ellipse">
            <a:avLst/>
          </a:prstGeom>
          <a:noFill/>
          <a:ln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2" name="Group 291"/>
          <p:cNvGrpSpPr/>
          <p:nvPr/>
        </p:nvGrpSpPr>
        <p:grpSpPr>
          <a:xfrm>
            <a:off x="6148353" y="4342422"/>
            <a:ext cx="2666667" cy="1421788"/>
            <a:chOff x="6148353" y="4342422"/>
            <a:chExt cx="2666667" cy="1421788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6767" y="4342422"/>
              <a:ext cx="1619048" cy="933333"/>
            </a:xfrm>
            <a:prstGeom prst="rect">
              <a:avLst/>
            </a:prstGeom>
          </p:spPr>
        </p:pic>
        <p:pic>
          <p:nvPicPr>
            <p:cNvPr id="114" name="Picture 1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8353" y="5497543"/>
              <a:ext cx="2666667" cy="266667"/>
            </a:xfrm>
            <a:prstGeom prst="rect">
              <a:avLst/>
            </a:prstGeom>
          </p:spPr>
        </p:pic>
      </p:grpSp>
      <p:grpSp>
        <p:nvGrpSpPr>
          <p:cNvPr id="290" name="Group 289"/>
          <p:cNvGrpSpPr/>
          <p:nvPr/>
        </p:nvGrpSpPr>
        <p:grpSpPr>
          <a:xfrm>
            <a:off x="2852281" y="2211303"/>
            <a:ext cx="3099702" cy="1014307"/>
            <a:chOff x="2852281" y="2211303"/>
            <a:chExt cx="3099702" cy="1014307"/>
          </a:xfrm>
        </p:grpSpPr>
        <p:sp>
          <p:nvSpPr>
            <p:cNvPr id="11" name="Freeform 10"/>
            <p:cNvSpPr/>
            <p:nvPr/>
          </p:nvSpPr>
          <p:spPr>
            <a:xfrm>
              <a:off x="4774431" y="2760525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4905798" y="3019037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reeform 64"/>
            <p:cNvSpPr/>
            <p:nvPr/>
          </p:nvSpPr>
          <p:spPr>
            <a:xfrm>
              <a:off x="4370668" y="2714974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4607606" y="2714974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4997088" y="2766696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Freeform 117"/>
            <p:cNvSpPr/>
            <p:nvPr/>
          </p:nvSpPr>
          <p:spPr>
            <a:xfrm rot="19549774">
              <a:off x="4233097" y="2948735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Freeform 118"/>
            <p:cNvSpPr/>
            <p:nvPr/>
          </p:nvSpPr>
          <p:spPr>
            <a:xfrm>
              <a:off x="4705842" y="2969780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0" name="Freeform 119"/>
            <p:cNvSpPr/>
            <p:nvPr/>
          </p:nvSpPr>
          <p:spPr>
            <a:xfrm>
              <a:off x="4505886" y="2952529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9" name="Group 128"/>
            <p:cNvGrpSpPr/>
            <p:nvPr/>
          </p:nvGrpSpPr>
          <p:grpSpPr>
            <a:xfrm rot="1158199">
              <a:off x="4962381" y="2436468"/>
              <a:ext cx="989602" cy="510636"/>
              <a:chOff x="4166118" y="2558714"/>
              <a:chExt cx="989602" cy="510636"/>
            </a:xfrm>
          </p:grpSpPr>
          <p:sp>
            <p:nvSpPr>
              <p:cNvPr id="121" name="Freeform 120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2" name="Freeform 121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3" name="Freeform 122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4" name="Freeform 123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Freeform 124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Freeform 125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Freeform 126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8" name="Freeform 127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31" name="Freeform 130"/>
            <p:cNvSpPr/>
            <p:nvPr/>
          </p:nvSpPr>
          <p:spPr>
            <a:xfrm rot="19532635">
              <a:off x="4468588" y="2349879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2" name="Freeform 131"/>
            <p:cNvSpPr/>
            <p:nvPr/>
          </p:nvSpPr>
          <p:spPr>
            <a:xfrm rot="19532635">
              <a:off x="4708536" y="2471022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Freeform 132"/>
            <p:cNvSpPr/>
            <p:nvPr/>
          </p:nvSpPr>
          <p:spPr>
            <a:xfrm rot="19532635">
              <a:off x="5406054" y="2928403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Freeform 133"/>
            <p:cNvSpPr/>
            <p:nvPr/>
          </p:nvSpPr>
          <p:spPr>
            <a:xfrm rot="19532635">
              <a:off x="4358750" y="2523600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Freeform 134"/>
            <p:cNvSpPr/>
            <p:nvPr/>
          </p:nvSpPr>
          <p:spPr>
            <a:xfrm rot="19532635">
              <a:off x="4665984" y="223336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Freeform 135"/>
            <p:cNvSpPr/>
            <p:nvPr/>
          </p:nvSpPr>
          <p:spPr>
            <a:xfrm rot="17482409">
              <a:off x="4973468" y="2289447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Freeform 136"/>
            <p:cNvSpPr/>
            <p:nvPr/>
          </p:nvSpPr>
          <p:spPr>
            <a:xfrm rot="15700401">
              <a:off x="4520177" y="2522048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Freeform 137"/>
            <p:cNvSpPr/>
            <p:nvPr/>
          </p:nvSpPr>
          <p:spPr>
            <a:xfrm rot="16984767">
              <a:off x="5229895" y="2907605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Freeform 138"/>
            <p:cNvSpPr/>
            <p:nvPr/>
          </p:nvSpPr>
          <p:spPr>
            <a:xfrm rot="10453297">
              <a:off x="3764303" y="247938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Freeform 139"/>
            <p:cNvSpPr/>
            <p:nvPr/>
          </p:nvSpPr>
          <p:spPr>
            <a:xfrm rot="10453297">
              <a:off x="3537561" y="226843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Freeform 140"/>
            <p:cNvSpPr/>
            <p:nvPr/>
          </p:nvSpPr>
          <p:spPr>
            <a:xfrm rot="10453297">
              <a:off x="4166277" y="2456172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Freeform 141"/>
            <p:cNvSpPr/>
            <p:nvPr/>
          </p:nvSpPr>
          <p:spPr>
            <a:xfrm rot="10453297">
              <a:off x="4009394" y="2518531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Freeform 142"/>
            <p:cNvSpPr/>
            <p:nvPr/>
          </p:nvSpPr>
          <p:spPr>
            <a:xfrm rot="10453297">
              <a:off x="3565041" y="24656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Freeform 143"/>
            <p:cNvSpPr/>
            <p:nvPr/>
          </p:nvSpPr>
          <p:spPr>
            <a:xfrm rot="8403071">
              <a:off x="4278508" y="2211303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Freeform 144"/>
            <p:cNvSpPr/>
            <p:nvPr/>
          </p:nvSpPr>
          <p:spPr>
            <a:xfrm rot="10453297">
              <a:off x="3852455" y="2215845"/>
              <a:ext cx="201794" cy="255830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Freeform 145"/>
            <p:cNvSpPr/>
            <p:nvPr/>
          </p:nvSpPr>
          <p:spPr>
            <a:xfrm rot="10453297">
              <a:off x="4055638" y="222611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7" name="Group 146"/>
            <p:cNvGrpSpPr/>
            <p:nvPr/>
          </p:nvGrpSpPr>
          <p:grpSpPr>
            <a:xfrm rot="11611496">
              <a:off x="2852281" y="2557776"/>
              <a:ext cx="989602" cy="510636"/>
              <a:chOff x="4166118" y="2558714"/>
              <a:chExt cx="989602" cy="510636"/>
            </a:xfrm>
          </p:grpSpPr>
          <p:sp>
            <p:nvSpPr>
              <p:cNvPr id="148" name="Freeform 147"/>
              <p:cNvSpPr/>
              <p:nvPr/>
            </p:nvSpPr>
            <p:spPr>
              <a:xfrm>
                <a:off x="4707452" y="2604265"/>
                <a:ext cx="245218" cy="209457"/>
              </a:xfrm>
              <a:custGeom>
                <a:avLst/>
                <a:gdLst>
                  <a:gd name="connsiteX0" fmla="*/ 54864 w 585216"/>
                  <a:gd name="connsiteY0" fmla="*/ 499872 h 499872"/>
                  <a:gd name="connsiteX1" fmla="*/ 24384 w 585216"/>
                  <a:gd name="connsiteY1" fmla="*/ 457200 h 499872"/>
                  <a:gd name="connsiteX2" fmla="*/ 0 w 585216"/>
                  <a:gd name="connsiteY2" fmla="*/ 420624 h 499872"/>
                  <a:gd name="connsiteX3" fmla="*/ 6096 w 585216"/>
                  <a:gd name="connsiteY3" fmla="*/ 243840 h 499872"/>
                  <a:gd name="connsiteX4" fmla="*/ 18288 w 585216"/>
                  <a:gd name="connsiteY4" fmla="*/ 225552 h 499872"/>
                  <a:gd name="connsiteX5" fmla="*/ 79248 w 585216"/>
                  <a:gd name="connsiteY5" fmla="*/ 109728 h 499872"/>
                  <a:gd name="connsiteX6" fmla="*/ 109728 w 585216"/>
                  <a:gd name="connsiteY6" fmla="*/ 73152 h 499872"/>
                  <a:gd name="connsiteX7" fmla="*/ 121920 w 585216"/>
                  <a:gd name="connsiteY7" fmla="*/ 48768 h 499872"/>
                  <a:gd name="connsiteX8" fmla="*/ 146304 w 585216"/>
                  <a:gd name="connsiteY8" fmla="*/ 42672 h 499872"/>
                  <a:gd name="connsiteX9" fmla="*/ 152400 w 585216"/>
                  <a:gd name="connsiteY9" fmla="*/ 24384 h 499872"/>
                  <a:gd name="connsiteX10" fmla="*/ 207264 w 585216"/>
                  <a:gd name="connsiteY10" fmla="*/ 0 h 499872"/>
                  <a:gd name="connsiteX11" fmla="*/ 451104 w 585216"/>
                  <a:gd name="connsiteY11" fmla="*/ 18288 h 499872"/>
                  <a:gd name="connsiteX12" fmla="*/ 493776 w 585216"/>
                  <a:gd name="connsiteY12" fmla="*/ 42672 h 499872"/>
                  <a:gd name="connsiteX13" fmla="*/ 512064 w 585216"/>
                  <a:gd name="connsiteY13" fmla="*/ 48768 h 499872"/>
                  <a:gd name="connsiteX14" fmla="*/ 536448 w 585216"/>
                  <a:gd name="connsiteY14" fmla="*/ 60960 h 499872"/>
                  <a:gd name="connsiteX15" fmla="*/ 548640 w 585216"/>
                  <a:gd name="connsiteY15" fmla="*/ 85344 h 499872"/>
                  <a:gd name="connsiteX16" fmla="*/ 566928 w 585216"/>
                  <a:gd name="connsiteY16" fmla="*/ 109728 h 499872"/>
                  <a:gd name="connsiteX17" fmla="*/ 573024 w 585216"/>
                  <a:gd name="connsiteY17" fmla="*/ 146304 h 499872"/>
                  <a:gd name="connsiteX18" fmla="*/ 579120 w 585216"/>
                  <a:gd name="connsiteY18" fmla="*/ 170688 h 499872"/>
                  <a:gd name="connsiteX19" fmla="*/ 585216 w 585216"/>
                  <a:gd name="connsiteY19" fmla="*/ 207264 h 499872"/>
                  <a:gd name="connsiteX20" fmla="*/ 579120 w 585216"/>
                  <a:gd name="connsiteY20" fmla="*/ 316992 h 499872"/>
                  <a:gd name="connsiteX21" fmla="*/ 573024 w 585216"/>
                  <a:gd name="connsiteY21" fmla="*/ 353568 h 499872"/>
                  <a:gd name="connsiteX22" fmla="*/ 554736 w 585216"/>
                  <a:gd name="connsiteY22" fmla="*/ 384048 h 499872"/>
                  <a:gd name="connsiteX23" fmla="*/ 524256 w 585216"/>
                  <a:gd name="connsiteY23" fmla="*/ 426720 h 499872"/>
                  <a:gd name="connsiteX24" fmla="*/ 481584 w 585216"/>
                  <a:gd name="connsiteY24" fmla="*/ 469392 h 499872"/>
                  <a:gd name="connsiteX25" fmla="*/ 457200 w 585216"/>
                  <a:gd name="connsiteY25" fmla="*/ 481584 h 499872"/>
                  <a:gd name="connsiteX26" fmla="*/ 432816 w 585216"/>
                  <a:gd name="connsiteY26" fmla="*/ 487680 h 499872"/>
                  <a:gd name="connsiteX27" fmla="*/ 335280 w 585216"/>
                  <a:gd name="connsiteY27" fmla="*/ 499872 h 499872"/>
                  <a:gd name="connsiteX28" fmla="*/ 188976 w 585216"/>
                  <a:gd name="connsiteY28" fmla="*/ 487680 h 499872"/>
                  <a:gd name="connsiteX29" fmla="*/ 152400 w 585216"/>
                  <a:gd name="connsiteY29" fmla="*/ 475488 h 499872"/>
                  <a:gd name="connsiteX30" fmla="*/ 54864 w 585216"/>
                  <a:gd name="connsiteY30" fmla="*/ 499872 h 499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585216" h="499872">
                    <a:moveTo>
                      <a:pt x="54864" y="499872"/>
                    </a:moveTo>
                    <a:cubicBezTo>
                      <a:pt x="44704" y="485648"/>
                      <a:pt x="35304" y="470850"/>
                      <a:pt x="24384" y="457200"/>
                    </a:cubicBezTo>
                    <a:cubicBezTo>
                      <a:pt x="-1709" y="424583"/>
                      <a:pt x="11253" y="454384"/>
                      <a:pt x="0" y="420624"/>
                    </a:cubicBezTo>
                    <a:cubicBezTo>
                      <a:pt x="2032" y="361696"/>
                      <a:pt x="592" y="302546"/>
                      <a:pt x="6096" y="243840"/>
                    </a:cubicBezTo>
                    <a:cubicBezTo>
                      <a:pt x="6780" y="236546"/>
                      <a:pt x="15256" y="232222"/>
                      <a:pt x="18288" y="225552"/>
                    </a:cubicBezTo>
                    <a:cubicBezTo>
                      <a:pt x="55584" y="143500"/>
                      <a:pt x="12444" y="204367"/>
                      <a:pt x="79248" y="109728"/>
                    </a:cubicBezTo>
                    <a:cubicBezTo>
                      <a:pt x="88400" y="96762"/>
                      <a:pt x="100627" y="86154"/>
                      <a:pt x="109728" y="73152"/>
                    </a:cubicBezTo>
                    <a:cubicBezTo>
                      <a:pt x="114939" y="65707"/>
                      <a:pt x="114939" y="54586"/>
                      <a:pt x="121920" y="48768"/>
                    </a:cubicBezTo>
                    <a:cubicBezTo>
                      <a:pt x="128356" y="43404"/>
                      <a:pt x="138176" y="44704"/>
                      <a:pt x="146304" y="42672"/>
                    </a:cubicBezTo>
                    <a:cubicBezTo>
                      <a:pt x="148336" y="36576"/>
                      <a:pt x="147856" y="28928"/>
                      <a:pt x="152400" y="24384"/>
                    </a:cubicBezTo>
                    <a:cubicBezTo>
                      <a:pt x="158095" y="18689"/>
                      <a:pt x="202636" y="1851"/>
                      <a:pt x="207264" y="0"/>
                    </a:cubicBezTo>
                    <a:cubicBezTo>
                      <a:pt x="288544" y="6096"/>
                      <a:pt x="370485" y="6281"/>
                      <a:pt x="451104" y="18288"/>
                    </a:cubicBezTo>
                    <a:cubicBezTo>
                      <a:pt x="467308" y="20701"/>
                      <a:pt x="479123" y="35346"/>
                      <a:pt x="493776" y="42672"/>
                    </a:cubicBezTo>
                    <a:cubicBezTo>
                      <a:pt x="499523" y="45546"/>
                      <a:pt x="506158" y="46237"/>
                      <a:pt x="512064" y="48768"/>
                    </a:cubicBezTo>
                    <a:cubicBezTo>
                      <a:pt x="520417" y="52348"/>
                      <a:pt x="528320" y="56896"/>
                      <a:pt x="536448" y="60960"/>
                    </a:cubicBezTo>
                    <a:cubicBezTo>
                      <a:pt x="540512" y="69088"/>
                      <a:pt x="543824" y="77638"/>
                      <a:pt x="548640" y="85344"/>
                    </a:cubicBezTo>
                    <a:cubicBezTo>
                      <a:pt x="554025" y="93960"/>
                      <a:pt x="563155" y="100295"/>
                      <a:pt x="566928" y="109728"/>
                    </a:cubicBezTo>
                    <a:cubicBezTo>
                      <a:pt x="571518" y="121204"/>
                      <a:pt x="570600" y="134184"/>
                      <a:pt x="573024" y="146304"/>
                    </a:cubicBezTo>
                    <a:cubicBezTo>
                      <a:pt x="574667" y="154519"/>
                      <a:pt x="577477" y="162473"/>
                      <a:pt x="579120" y="170688"/>
                    </a:cubicBezTo>
                    <a:cubicBezTo>
                      <a:pt x="581544" y="182808"/>
                      <a:pt x="583184" y="195072"/>
                      <a:pt x="585216" y="207264"/>
                    </a:cubicBezTo>
                    <a:cubicBezTo>
                      <a:pt x="583184" y="243840"/>
                      <a:pt x="582162" y="280486"/>
                      <a:pt x="579120" y="316992"/>
                    </a:cubicBezTo>
                    <a:cubicBezTo>
                      <a:pt x="578094" y="329309"/>
                      <a:pt x="577248" y="341952"/>
                      <a:pt x="573024" y="353568"/>
                    </a:cubicBezTo>
                    <a:cubicBezTo>
                      <a:pt x="568975" y="364703"/>
                      <a:pt x="560490" y="373691"/>
                      <a:pt x="554736" y="384048"/>
                    </a:cubicBezTo>
                    <a:cubicBezTo>
                      <a:pt x="534677" y="420155"/>
                      <a:pt x="552776" y="398200"/>
                      <a:pt x="524256" y="426720"/>
                    </a:cubicBezTo>
                    <a:cubicBezTo>
                      <a:pt x="514037" y="457377"/>
                      <a:pt x="522342" y="444937"/>
                      <a:pt x="481584" y="469392"/>
                    </a:cubicBezTo>
                    <a:cubicBezTo>
                      <a:pt x="473792" y="474067"/>
                      <a:pt x="465709" y="478393"/>
                      <a:pt x="457200" y="481584"/>
                    </a:cubicBezTo>
                    <a:cubicBezTo>
                      <a:pt x="449355" y="484526"/>
                      <a:pt x="441101" y="486437"/>
                      <a:pt x="432816" y="487680"/>
                    </a:cubicBezTo>
                    <a:cubicBezTo>
                      <a:pt x="400413" y="492540"/>
                      <a:pt x="367792" y="495808"/>
                      <a:pt x="335280" y="499872"/>
                    </a:cubicBezTo>
                    <a:cubicBezTo>
                      <a:pt x="286512" y="495808"/>
                      <a:pt x="237484" y="494148"/>
                      <a:pt x="188976" y="487680"/>
                    </a:cubicBezTo>
                    <a:cubicBezTo>
                      <a:pt x="176237" y="485981"/>
                      <a:pt x="165251" y="475488"/>
                      <a:pt x="152400" y="475488"/>
                    </a:cubicBezTo>
                    <a:lnTo>
                      <a:pt x="54864" y="499872"/>
                    </a:ln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Freeform 148"/>
              <p:cNvSpPr/>
              <p:nvPr/>
            </p:nvSpPr>
            <p:spPr>
              <a:xfrm>
                <a:off x="4838819" y="2862777"/>
                <a:ext cx="316901" cy="179964"/>
              </a:xfrm>
              <a:custGeom>
                <a:avLst/>
                <a:gdLst>
                  <a:gd name="connsiteX0" fmla="*/ 49149 w 756285"/>
                  <a:gd name="connsiteY0" fmla="*/ 429442 h 429485"/>
                  <a:gd name="connsiteX1" fmla="*/ 18669 w 756285"/>
                  <a:gd name="connsiteY1" fmla="*/ 405058 h 429485"/>
                  <a:gd name="connsiteX2" fmla="*/ 381 w 756285"/>
                  <a:gd name="connsiteY2" fmla="*/ 386770 h 429485"/>
                  <a:gd name="connsiteX3" fmla="*/ 110109 w 756285"/>
                  <a:gd name="connsiteY3" fmla="*/ 191698 h 429485"/>
                  <a:gd name="connsiteX4" fmla="*/ 183261 w 756285"/>
                  <a:gd name="connsiteY4" fmla="*/ 142930 h 429485"/>
                  <a:gd name="connsiteX5" fmla="*/ 268605 w 756285"/>
                  <a:gd name="connsiteY5" fmla="*/ 88066 h 429485"/>
                  <a:gd name="connsiteX6" fmla="*/ 366141 w 756285"/>
                  <a:gd name="connsiteY6" fmla="*/ 33202 h 429485"/>
                  <a:gd name="connsiteX7" fmla="*/ 408813 w 756285"/>
                  <a:gd name="connsiteY7" fmla="*/ 27106 h 429485"/>
                  <a:gd name="connsiteX8" fmla="*/ 475869 w 756285"/>
                  <a:gd name="connsiteY8" fmla="*/ 2722 h 429485"/>
                  <a:gd name="connsiteX9" fmla="*/ 652653 w 756285"/>
                  <a:gd name="connsiteY9" fmla="*/ 27106 h 429485"/>
                  <a:gd name="connsiteX10" fmla="*/ 713613 w 756285"/>
                  <a:gd name="connsiteY10" fmla="*/ 69778 h 429485"/>
                  <a:gd name="connsiteX11" fmla="*/ 731901 w 756285"/>
                  <a:gd name="connsiteY11" fmla="*/ 100258 h 429485"/>
                  <a:gd name="connsiteX12" fmla="*/ 744093 w 756285"/>
                  <a:gd name="connsiteY12" fmla="*/ 118546 h 429485"/>
                  <a:gd name="connsiteX13" fmla="*/ 750189 w 756285"/>
                  <a:gd name="connsiteY13" fmla="*/ 155122 h 429485"/>
                  <a:gd name="connsiteX14" fmla="*/ 756285 w 756285"/>
                  <a:gd name="connsiteY14" fmla="*/ 173410 h 429485"/>
                  <a:gd name="connsiteX15" fmla="*/ 750189 w 756285"/>
                  <a:gd name="connsiteY15" fmla="*/ 301426 h 429485"/>
                  <a:gd name="connsiteX16" fmla="*/ 744093 w 756285"/>
                  <a:gd name="connsiteY16" fmla="*/ 338002 h 429485"/>
                  <a:gd name="connsiteX17" fmla="*/ 701421 w 756285"/>
                  <a:gd name="connsiteY17" fmla="*/ 374578 h 429485"/>
                  <a:gd name="connsiteX18" fmla="*/ 670941 w 756285"/>
                  <a:gd name="connsiteY18" fmla="*/ 386770 h 429485"/>
                  <a:gd name="connsiteX19" fmla="*/ 652653 w 756285"/>
                  <a:gd name="connsiteY19" fmla="*/ 392866 h 429485"/>
                  <a:gd name="connsiteX20" fmla="*/ 323469 w 756285"/>
                  <a:gd name="connsiteY20" fmla="*/ 398962 h 429485"/>
                  <a:gd name="connsiteX21" fmla="*/ 49149 w 756285"/>
                  <a:gd name="connsiteY21" fmla="*/ 429442 h 429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56285" h="429485">
                    <a:moveTo>
                      <a:pt x="49149" y="429442"/>
                    </a:moveTo>
                    <a:cubicBezTo>
                      <a:pt x="-1651" y="430458"/>
                      <a:pt x="28461" y="413626"/>
                      <a:pt x="18669" y="405058"/>
                    </a:cubicBezTo>
                    <a:cubicBezTo>
                      <a:pt x="12181" y="399381"/>
                      <a:pt x="954" y="395372"/>
                      <a:pt x="381" y="386770"/>
                    </a:cubicBezTo>
                    <a:cubicBezTo>
                      <a:pt x="-5264" y="302091"/>
                      <a:pt x="52697" y="249110"/>
                      <a:pt x="110109" y="191698"/>
                    </a:cubicBezTo>
                    <a:cubicBezTo>
                      <a:pt x="155772" y="146035"/>
                      <a:pt x="130328" y="160574"/>
                      <a:pt x="183261" y="142930"/>
                    </a:cubicBezTo>
                    <a:cubicBezTo>
                      <a:pt x="327116" y="15059"/>
                      <a:pt x="179727" y="129542"/>
                      <a:pt x="268605" y="88066"/>
                    </a:cubicBezTo>
                    <a:cubicBezTo>
                      <a:pt x="280694" y="82425"/>
                      <a:pt x="343205" y="40259"/>
                      <a:pt x="366141" y="33202"/>
                    </a:cubicBezTo>
                    <a:cubicBezTo>
                      <a:pt x="379874" y="28976"/>
                      <a:pt x="394589" y="29138"/>
                      <a:pt x="408813" y="27106"/>
                    </a:cubicBezTo>
                    <a:cubicBezTo>
                      <a:pt x="431165" y="18978"/>
                      <a:pt x="452189" y="4942"/>
                      <a:pt x="475869" y="2722"/>
                    </a:cubicBezTo>
                    <a:cubicBezTo>
                      <a:pt x="540633" y="-3350"/>
                      <a:pt x="596638" y="-902"/>
                      <a:pt x="652653" y="27106"/>
                    </a:cubicBezTo>
                    <a:cubicBezTo>
                      <a:pt x="667663" y="34611"/>
                      <a:pt x="698322" y="58309"/>
                      <a:pt x="713613" y="69778"/>
                    </a:cubicBezTo>
                    <a:cubicBezTo>
                      <a:pt x="719709" y="79938"/>
                      <a:pt x="725621" y="90210"/>
                      <a:pt x="731901" y="100258"/>
                    </a:cubicBezTo>
                    <a:cubicBezTo>
                      <a:pt x="735784" y="106471"/>
                      <a:pt x="741776" y="111595"/>
                      <a:pt x="744093" y="118546"/>
                    </a:cubicBezTo>
                    <a:cubicBezTo>
                      <a:pt x="748002" y="130272"/>
                      <a:pt x="747508" y="143056"/>
                      <a:pt x="750189" y="155122"/>
                    </a:cubicBezTo>
                    <a:cubicBezTo>
                      <a:pt x="751583" y="161395"/>
                      <a:pt x="754253" y="167314"/>
                      <a:pt x="756285" y="173410"/>
                    </a:cubicBezTo>
                    <a:cubicBezTo>
                      <a:pt x="754253" y="216082"/>
                      <a:pt x="753345" y="258822"/>
                      <a:pt x="750189" y="301426"/>
                    </a:cubicBezTo>
                    <a:cubicBezTo>
                      <a:pt x="749276" y="313752"/>
                      <a:pt x="748002" y="326276"/>
                      <a:pt x="744093" y="338002"/>
                    </a:cubicBezTo>
                    <a:cubicBezTo>
                      <a:pt x="737497" y="357791"/>
                      <a:pt x="718505" y="366036"/>
                      <a:pt x="701421" y="374578"/>
                    </a:cubicBezTo>
                    <a:cubicBezTo>
                      <a:pt x="691634" y="379472"/>
                      <a:pt x="681187" y="382928"/>
                      <a:pt x="670941" y="386770"/>
                    </a:cubicBezTo>
                    <a:cubicBezTo>
                      <a:pt x="664924" y="389026"/>
                      <a:pt x="659075" y="392641"/>
                      <a:pt x="652653" y="392866"/>
                    </a:cubicBezTo>
                    <a:cubicBezTo>
                      <a:pt x="542974" y="396714"/>
                      <a:pt x="433197" y="396930"/>
                      <a:pt x="323469" y="398962"/>
                    </a:cubicBezTo>
                    <a:cubicBezTo>
                      <a:pt x="179389" y="410045"/>
                      <a:pt x="99949" y="428426"/>
                      <a:pt x="49149" y="42944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Freeform 149"/>
              <p:cNvSpPr/>
              <p:nvPr/>
            </p:nvSpPr>
            <p:spPr>
              <a:xfrm>
                <a:off x="4303689" y="2558714"/>
                <a:ext cx="248135" cy="237555"/>
              </a:xfrm>
              <a:custGeom>
                <a:avLst/>
                <a:gdLst>
                  <a:gd name="connsiteX0" fmla="*/ 866 w 592178"/>
                  <a:gd name="connsiteY0" fmla="*/ 463296 h 566928"/>
                  <a:gd name="connsiteX1" fmla="*/ 110594 w 592178"/>
                  <a:gd name="connsiteY1" fmla="*/ 6096 h 566928"/>
                  <a:gd name="connsiteX2" fmla="*/ 128882 w 592178"/>
                  <a:gd name="connsiteY2" fmla="*/ 0 h 566928"/>
                  <a:gd name="connsiteX3" fmla="*/ 202034 w 592178"/>
                  <a:gd name="connsiteY3" fmla="*/ 6096 h 566928"/>
                  <a:gd name="connsiteX4" fmla="*/ 220322 w 592178"/>
                  <a:gd name="connsiteY4" fmla="*/ 12192 h 566928"/>
                  <a:gd name="connsiteX5" fmla="*/ 226418 w 592178"/>
                  <a:gd name="connsiteY5" fmla="*/ 30480 h 566928"/>
                  <a:gd name="connsiteX6" fmla="*/ 250802 w 592178"/>
                  <a:gd name="connsiteY6" fmla="*/ 36576 h 566928"/>
                  <a:gd name="connsiteX7" fmla="*/ 323954 w 592178"/>
                  <a:gd name="connsiteY7" fmla="*/ 103632 h 566928"/>
                  <a:gd name="connsiteX8" fmla="*/ 348338 w 592178"/>
                  <a:gd name="connsiteY8" fmla="*/ 109728 h 566928"/>
                  <a:gd name="connsiteX9" fmla="*/ 384914 w 592178"/>
                  <a:gd name="connsiteY9" fmla="*/ 152400 h 566928"/>
                  <a:gd name="connsiteX10" fmla="*/ 403202 w 592178"/>
                  <a:gd name="connsiteY10" fmla="*/ 158496 h 566928"/>
                  <a:gd name="connsiteX11" fmla="*/ 488546 w 592178"/>
                  <a:gd name="connsiteY11" fmla="*/ 213360 h 566928"/>
                  <a:gd name="connsiteX12" fmla="*/ 525122 w 592178"/>
                  <a:gd name="connsiteY12" fmla="*/ 243840 h 566928"/>
                  <a:gd name="connsiteX13" fmla="*/ 555602 w 592178"/>
                  <a:gd name="connsiteY13" fmla="*/ 262128 h 566928"/>
                  <a:gd name="connsiteX14" fmla="*/ 567794 w 592178"/>
                  <a:gd name="connsiteY14" fmla="*/ 280416 h 566928"/>
                  <a:gd name="connsiteX15" fmla="*/ 586082 w 592178"/>
                  <a:gd name="connsiteY15" fmla="*/ 292608 h 566928"/>
                  <a:gd name="connsiteX16" fmla="*/ 592178 w 592178"/>
                  <a:gd name="connsiteY16" fmla="*/ 310896 h 566928"/>
                  <a:gd name="connsiteX17" fmla="*/ 579986 w 592178"/>
                  <a:gd name="connsiteY17" fmla="*/ 402336 h 566928"/>
                  <a:gd name="connsiteX18" fmla="*/ 567794 w 592178"/>
                  <a:gd name="connsiteY18" fmla="*/ 432816 h 566928"/>
                  <a:gd name="connsiteX19" fmla="*/ 549506 w 592178"/>
                  <a:gd name="connsiteY19" fmla="*/ 493776 h 566928"/>
                  <a:gd name="connsiteX20" fmla="*/ 531218 w 592178"/>
                  <a:gd name="connsiteY20" fmla="*/ 505968 h 566928"/>
                  <a:gd name="connsiteX21" fmla="*/ 525122 w 592178"/>
                  <a:gd name="connsiteY21" fmla="*/ 524256 h 566928"/>
                  <a:gd name="connsiteX22" fmla="*/ 506834 w 592178"/>
                  <a:gd name="connsiteY22" fmla="*/ 530352 h 566928"/>
                  <a:gd name="connsiteX23" fmla="*/ 476354 w 592178"/>
                  <a:gd name="connsiteY23" fmla="*/ 536448 h 566928"/>
                  <a:gd name="connsiteX24" fmla="*/ 464162 w 592178"/>
                  <a:gd name="connsiteY24" fmla="*/ 554736 h 566928"/>
                  <a:gd name="connsiteX25" fmla="*/ 415394 w 592178"/>
                  <a:gd name="connsiteY25" fmla="*/ 566928 h 566928"/>
                  <a:gd name="connsiteX26" fmla="*/ 323954 w 592178"/>
                  <a:gd name="connsiteY26" fmla="*/ 560832 h 566928"/>
                  <a:gd name="connsiteX27" fmla="*/ 250802 w 592178"/>
                  <a:gd name="connsiteY27" fmla="*/ 536448 h 566928"/>
                  <a:gd name="connsiteX28" fmla="*/ 232514 w 592178"/>
                  <a:gd name="connsiteY28" fmla="*/ 530352 h 566928"/>
                  <a:gd name="connsiteX29" fmla="*/ 171554 w 592178"/>
                  <a:gd name="connsiteY29" fmla="*/ 524256 h 566928"/>
                  <a:gd name="connsiteX30" fmla="*/ 110594 w 592178"/>
                  <a:gd name="connsiteY30" fmla="*/ 505968 h 566928"/>
                  <a:gd name="connsiteX31" fmla="*/ 61826 w 592178"/>
                  <a:gd name="connsiteY31" fmla="*/ 493776 h 566928"/>
                  <a:gd name="connsiteX32" fmla="*/ 866 w 592178"/>
                  <a:gd name="connsiteY32" fmla="*/ 463296 h 56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592178" h="566928">
                    <a:moveTo>
                      <a:pt x="866" y="463296"/>
                    </a:moveTo>
                    <a:cubicBezTo>
                      <a:pt x="8994" y="382016"/>
                      <a:pt x="68852" y="157163"/>
                      <a:pt x="110594" y="6096"/>
                    </a:cubicBezTo>
                    <a:cubicBezTo>
                      <a:pt x="112305" y="-98"/>
                      <a:pt x="122456" y="0"/>
                      <a:pt x="128882" y="0"/>
                    </a:cubicBezTo>
                    <a:cubicBezTo>
                      <a:pt x="153351" y="0"/>
                      <a:pt x="177650" y="4064"/>
                      <a:pt x="202034" y="6096"/>
                    </a:cubicBezTo>
                    <a:cubicBezTo>
                      <a:pt x="208130" y="8128"/>
                      <a:pt x="215778" y="7648"/>
                      <a:pt x="220322" y="12192"/>
                    </a:cubicBezTo>
                    <a:cubicBezTo>
                      <a:pt x="224866" y="16736"/>
                      <a:pt x="221400" y="26466"/>
                      <a:pt x="226418" y="30480"/>
                    </a:cubicBezTo>
                    <a:cubicBezTo>
                      <a:pt x="232960" y="35714"/>
                      <a:pt x="242674" y="34544"/>
                      <a:pt x="250802" y="36576"/>
                    </a:cubicBezTo>
                    <a:cubicBezTo>
                      <a:pt x="271363" y="57137"/>
                      <a:pt x="302422" y="89277"/>
                      <a:pt x="323954" y="103632"/>
                    </a:cubicBezTo>
                    <a:cubicBezTo>
                      <a:pt x="330925" y="108279"/>
                      <a:pt x="340210" y="107696"/>
                      <a:pt x="348338" y="109728"/>
                    </a:cubicBezTo>
                    <a:cubicBezTo>
                      <a:pt x="360530" y="123952"/>
                      <a:pt x="370912" y="139954"/>
                      <a:pt x="384914" y="152400"/>
                    </a:cubicBezTo>
                    <a:cubicBezTo>
                      <a:pt x="389717" y="156669"/>
                      <a:pt x="397663" y="155238"/>
                      <a:pt x="403202" y="158496"/>
                    </a:cubicBezTo>
                    <a:cubicBezTo>
                      <a:pt x="432352" y="175643"/>
                      <a:pt x="460152" y="194988"/>
                      <a:pt x="488546" y="213360"/>
                    </a:cubicBezTo>
                    <a:cubicBezTo>
                      <a:pt x="557594" y="258038"/>
                      <a:pt x="450365" y="187772"/>
                      <a:pt x="525122" y="243840"/>
                    </a:cubicBezTo>
                    <a:cubicBezTo>
                      <a:pt x="534601" y="250949"/>
                      <a:pt x="545442" y="256032"/>
                      <a:pt x="555602" y="262128"/>
                    </a:cubicBezTo>
                    <a:cubicBezTo>
                      <a:pt x="559666" y="268224"/>
                      <a:pt x="562613" y="275235"/>
                      <a:pt x="567794" y="280416"/>
                    </a:cubicBezTo>
                    <a:cubicBezTo>
                      <a:pt x="572975" y="285597"/>
                      <a:pt x="581505" y="286887"/>
                      <a:pt x="586082" y="292608"/>
                    </a:cubicBezTo>
                    <a:cubicBezTo>
                      <a:pt x="590096" y="297626"/>
                      <a:pt x="590146" y="304800"/>
                      <a:pt x="592178" y="310896"/>
                    </a:cubicBezTo>
                    <a:cubicBezTo>
                      <a:pt x="589188" y="343790"/>
                      <a:pt x="590083" y="372045"/>
                      <a:pt x="579986" y="402336"/>
                    </a:cubicBezTo>
                    <a:cubicBezTo>
                      <a:pt x="576526" y="412717"/>
                      <a:pt x="571254" y="422435"/>
                      <a:pt x="567794" y="432816"/>
                    </a:cubicBezTo>
                    <a:cubicBezTo>
                      <a:pt x="564308" y="443274"/>
                      <a:pt x="555563" y="489738"/>
                      <a:pt x="549506" y="493776"/>
                    </a:cubicBezTo>
                    <a:lnTo>
                      <a:pt x="531218" y="505968"/>
                    </a:lnTo>
                    <a:cubicBezTo>
                      <a:pt x="529186" y="512064"/>
                      <a:pt x="529666" y="519712"/>
                      <a:pt x="525122" y="524256"/>
                    </a:cubicBezTo>
                    <a:cubicBezTo>
                      <a:pt x="520578" y="528800"/>
                      <a:pt x="513068" y="528794"/>
                      <a:pt x="506834" y="530352"/>
                    </a:cubicBezTo>
                    <a:cubicBezTo>
                      <a:pt x="496782" y="532865"/>
                      <a:pt x="486514" y="534416"/>
                      <a:pt x="476354" y="536448"/>
                    </a:cubicBezTo>
                    <a:cubicBezTo>
                      <a:pt x="472290" y="542544"/>
                      <a:pt x="469883" y="550159"/>
                      <a:pt x="464162" y="554736"/>
                    </a:cubicBezTo>
                    <a:cubicBezTo>
                      <a:pt x="457914" y="559735"/>
                      <a:pt x="416912" y="566624"/>
                      <a:pt x="415394" y="566928"/>
                    </a:cubicBezTo>
                    <a:cubicBezTo>
                      <a:pt x="384914" y="564896"/>
                      <a:pt x="353991" y="566394"/>
                      <a:pt x="323954" y="560832"/>
                    </a:cubicBezTo>
                    <a:cubicBezTo>
                      <a:pt x="298681" y="556152"/>
                      <a:pt x="275186" y="544576"/>
                      <a:pt x="250802" y="536448"/>
                    </a:cubicBezTo>
                    <a:cubicBezTo>
                      <a:pt x="244706" y="534416"/>
                      <a:pt x="238908" y="530991"/>
                      <a:pt x="232514" y="530352"/>
                    </a:cubicBezTo>
                    <a:lnTo>
                      <a:pt x="171554" y="524256"/>
                    </a:lnTo>
                    <a:cubicBezTo>
                      <a:pt x="148326" y="516513"/>
                      <a:pt x="138509" y="512947"/>
                      <a:pt x="110594" y="505968"/>
                    </a:cubicBezTo>
                    <a:lnTo>
                      <a:pt x="61826" y="493776"/>
                    </a:lnTo>
                    <a:cubicBezTo>
                      <a:pt x="43998" y="467034"/>
                      <a:pt x="-7262" y="544576"/>
                      <a:pt x="866" y="463296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Freeform 150"/>
              <p:cNvSpPr/>
              <p:nvPr/>
            </p:nvSpPr>
            <p:spPr>
              <a:xfrm>
                <a:off x="4540627" y="2558714"/>
                <a:ext cx="171227" cy="195072"/>
              </a:xfrm>
              <a:custGeom>
                <a:avLst/>
                <a:gdLst>
                  <a:gd name="connsiteX0" fmla="*/ 384251 w 408635"/>
                  <a:gd name="connsiteY0" fmla="*/ 8341 h 465541"/>
                  <a:gd name="connsiteX1" fmla="*/ 311099 w 408635"/>
                  <a:gd name="connsiteY1" fmla="*/ 38821 h 465541"/>
                  <a:gd name="connsiteX2" fmla="*/ 292811 w 408635"/>
                  <a:gd name="connsiteY2" fmla="*/ 51013 h 465541"/>
                  <a:gd name="connsiteX3" fmla="*/ 256235 w 408635"/>
                  <a:gd name="connsiteY3" fmla="*/ 81493 h 465541"/>
                  <a:gd name="connsiteX4" fmla="*/ 244043 w 408635"/>
                  <a:gd name="connsiteY4" fmla="*/ 99781 h 465541"/>
                  <a:gd name="connsiteX5" fmla="*/ 195275 w 408635"/>
                  <a:gd name="connsiteY5" fmla="*/ 136357 h 465541"/>
                  <a:gd name="connsiteX6" fmla="*/ 183083 w 408635"/>
                  <a:gd name="connsiteY6" fmla="*/ 160741 h 465541"/>
                  <a:gd name="connsiteX7" fmla="*/ 164795 w 408635"/>
                  <a:gd name="connsiteY7" fmla="*/ 166837 h 465541"/>
                  <a:gd name="connsiteX8" fmla="*/ 134315 w 408635"/>
                  <a:gd name="connsiteY8" fmla="*/ 191221 h 465541"/>
                  <a:gd name="connsiteX9" fmla="*/ 73355 w 408635"/>
                  <a:gd name="connsiteY9" fmla="*/ 233893 h 465541"/>
                  <a:gd name="connsiteX10" fmla="*/ 18491 w 408635"/>
                  <a:gd name="connsiteY10" fmla="*/ 264373 h 465541"/>
                  <a:gd name="connsiteX11" fmla="*/ 12395 w 408635"/>
                  <a:gd name="connsiteY11" fmla="*/ 282661 h 465541"/>
                  <a:gd name="connsiteX12" fmla="*/ 203 w 408635"/>
                  <a:gd name="connsiteY12" fmla="*/ 300949 h 465541"/>
                  <a:gd name="connsiteX13" fmla="*/ 6299 w 408635"/>
                  <a:gd name="connsiteY13" fmla="*/ 331429 h 465541"/>
                  <a:gd name="connsiteX14" fmla="*/ 30683 w 408635"/>
                  <a:gd name="connsiteY14" fmla="*/ 386293 h 465541"/>
                  <a:gd name="connsiteX15" fmla="*/ 48971 w 408635"/>
                  <a:gd name="connsiteY15" fmla="*/ 404581 h 465541"/>
                  <a:gd name="connsiteX16" fmla="*/ 73355 w 408635"/>
                  <a:gd name="connsiteY16" fmla="*/ 410677 h 465541"/>
                  <a:gd name="connsiteX17" fmla="*/ 109931 w 408635"/>
                  <a:gd name="connsiteY17" fmla="*/ 435061 h 465541"/>
                  <a:gd name="connsiteX18" fmla="*/ 128219 w 408635"/>
                  <a:gd name="connsiteY18" fmla="*/ 441157 h 465541"/>
                  <a:gd name="connsiteX19" fmla="*/ 183083 w 408635"/>
                  <a:gd name="connsiteY19" fmla="*/ 453349 h 465541"/>
                  <a:gd name="connsiteX20" fmla="*/ 213563 w 408635"/>
                  <a:gd name="connsiteY20" fmla="*/ 465541 h 465541"/>
                  <a:gd name="connsiteX21" fmla="*/ 292811 w 408635"/>
                  <a:gd name="connsiteY21" fmla="*/ 453349 h 465541"/>
                  <a:gd name="connsiteX22" fmla="*/ 341579 w 408635"/>
                  <a:gd name="connsiteY22" fmla="*/ 435061 h 465541"/>
                  <a:gd name="connsiteX23" fmla="*/ 347675 w 408635"/>
                  <a:gd name="connsiteY23" fmla="*/ 416773 h 465541"/>
                  <a:gd name="connsiteX24" fmla="*/ 365963 w 408635"/>
                  <a:gd name="connsiteY24" fmla="*/ 410677 h 465541"/>
                  <a:gd name="connsiteX25" fmla="*/ 378155 w 408635"/>
                  <a:gd name="connsiteY25" fmla="*/ 361909 h 465541"/>
                  <a:gd name="connsiteX26" fmla="*/ 396443 w 408635"/>
                  <a:gd name="connsiteY26" fmla="*/ 331429 h 465541"/>
                  <a:gd name="connsiteX27" fmla="*/ 408635 w 408635"/>
                  <a:gd name="connsiteY27" fmla="*/ 288757 h 465541"/>
                  <a:gd name="connsiteX28" fmla="*/ 396443 w 408635"/>
                  <a:gd name="connsiteY28" fmla="*/ 166837 h 465541"/>
                  <a:gd name="connsiteX29" fmla="*/ 384251 w 408635"/>
                  <a:gd name="connsiteY29" fmla="*/ 142453 h 465541"/>
                  <a:gd name="connsiteX30" fmla="*/ 384251 w 408635"/>
                  <a:gd name="connsiteY30" fmla="*/ 8341 h 46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8635" h="465541">
                    <a:moveTo>
                      <a:pt x="384251" y="8341"/>
                    </a:moveTo>
                    <a:cubicBezTo>
                      <a:pt x="372059" y="-8931"/>
                      <a:pt x="349590" y="330"/>
                      <a:pt x="311099" y="38821"/>
                    </a:cubicBezTo>
                    <a:cubicBezTo>
                      <a:pt x="305918" y="44002"/>
                      <a:pt x="298907" y="46949"/>
                      <a:pt x="292811" y="51013"/>
                    </a:cubicBezTo>
                    <a:cubicBezTo>
                      <a:pt x="263107" y="95569"/>
                      <a:pt x="302641" y="42822"/>
                      <a:pt x="256235" y="81493"/>
                    </a:cubicBezTo>
                    <a:cubicBezTo>
                      <a:pt x="250607" y="86183"/>
                      <a:pt x="248733" y="94153"/>
                      <a:pt x="244043" y="99781"/>
                    </a:cubicBezTo>
                    <a:cubicBezTo>
                      <a:pt x="226266" y="121114"/>
                      <a:pt x="220931" y="120963"/>
                      <a:pt x="195275" y="136357"/>
                    </a:cubicBezTo>
                    <a:cubicBezTo>
                      <a:pt x="191211" y="144485"/>
                      <a:pt x="189509" y="154315"/>
                      <a:pt x="183083" y="160741"/>
                    </a:cubicBezTo>
                    <a:cubicBezTo>
                      <a:pt x="178539" y="165285"/>
                      <a:pt x="170244" y="163431"/>
                      <a:pt x="164795" y="166837"/>
                    </a:cubicBezTo>
                    <a:cubicBezTo>
                      <a:pt x="153762" y="173733"/>
                      <a:pt x="144807" y="183527"/>
                      <a:pt x="134315" y="191221"/>
                    </a:cubicBezTo>
                    <a:cubicBezTo>
                      <a:pt x="114313" y="205889"/>
                      <a:pt x="93794" y="219841"/>
                      <a:pt x="73355" y="233893"/>
                    </a:cubicBezTo>
                    <a:cubicBezTo>
                      <a:pt x="33898" y="261019"/>
                      <a:pt x="49599" y="254004"/>
                      <a:pt x="18491" y="264373"/>
                    </a:cubicBezTo>
                    <a:cubicBezTo>
                      <a:pt x="16459" y="270469"/>
                      <a:pt x="15269" y="276914"/>
                      <a:pt x="12395" y="282661"/>
                    </a:cubicBezTo>
                    <a:cubicBezTo>
                      <a:pt x="9118" y="289214"/>
                      <a:pt x="1112" y="293679"/>
                      <a:pt x="203" y="300949"/>
                    </a:cubicBezTo>
                    <a:cubicBezTo>
                      <a:pt x="-1082" y="311230"/>
                      <a:pt x="4051" y="321315"/>
                      <a:pt x="6299" y="331429"/>
                    </a:cubicBezTo>
                    <a:cubicBezTo>
                      <a:pt x="12170" y="357850"/>
                      <a:pt x="12466" y="362004"/>
                      <a:pt x="30683" y="386293"/>
                    </a:cubicBezTo>
                    <a:cubicBezTo>
                      <a:pt x="35856" y="393190"/>
                      <a:pt x="41486" y="400304"/>
                      <a:pt x="48971" y="404581"/>
                    </a:cubicBezTo>
                    <a:cubicBezTo>
                      <a:pt x="56245" y="408738"/>
                      <a:pt x="65227" y="408645"/>
                      <a:pt x="73355" y="410677"/>
                    </a:cubicBezTo>
                    <a:cubicBezTo>
                      <a:pt x="85547" y="418805"/>
                      <a:pt x="96030" y="430427"/>
                      <a:pt x="109931" y="435061"/>
                    </a:cubicBezTo>
                    <a:cubicBezTo>
                      <a:pt x="116027" y="437093"/>
                      <a:pt x="121985" y="439599"/>
                      <a:pt x="128219" y="441157"/>
                    </a:cubicBezTo>
                    <a:cubicBezTo>
                      <a:pt x="147545" y="445989"/>
                      <a:pt x="164309" y="447091"/>
                      <a:pt x="183083" y="453349"/>
                    </a:cubicBezTo>
                    <a:cubicBezTo>
                      <a:pt x="193464" y="456809"/>
                      <a:pt x="203403" y="461477"/>
                      <a:pt x="213563" y="465541"/>
                    </a:cubicBezTo>
                    <a:cubicBezTo>
                      <a:pt x="239979" y="461477"/>
                      <a:pt x="266542" y="458274"/>
                      <a:pt x="292811" y="453349"/>
                    </a:cubicBezTo>
                    <a:cubicBezTo>
                      <a:pt x="301805" y="451663"/>
                      <a:pt x="338638" y="436237"/>
                      <a:pt x="341579" y="435061"/>
                    </a:cubicBezTo>
                    <a:cubicBezTo>
                      <a:pt x="343611" y="428965"/>
                      <a:pt x="343131" y="421317"/>
                      <a:pt x="347675" y="416773"/>
                    </a:cubicBezTo>
                    <a:cubicBezTo>
                      <a:pt x="352219" y="412229"/>
                      <a:pt x="362842" y="416294"/>
                      <a:pt x="365963" y="410677"/>
                    </a:cubicBezTo>
                    <a:cubicBezTo>
                      <a:pt x="374101" y="396029"/>
                      <a:pt x="369534" y="376277"/>
                      <a:pt x="378155" y="361909"/>
                    </a:cubicBezTo>
                    <a:cubicBezTo>
                      <a:pt x="384251" y="351749"/>
                      <a:pt x="391144" y="342027"/>
                      <a:pt x="396443" y="331429"/>
                    </a:cubicBezTo>
                    <a:cubicBezTo>
                      <a:pt x="400816" y="322684"/>
                      <a:pt x="406682" y="296570"/>
                      <a:pt x="408635" y="288757"/>
                    </a:cubicBezTo>
                    <a:cubicBezTo>
                      <a:pt x="407789" y="276067"/>
                      <a:pt x="406515" y="197054"/>
                      <a:pt x="396443" y="166837"/>
                    </a:cubicBezTo>
                    <a:cubicBezTo>
                      <a:pt x="393569" y="158216"/>
                      <a:pt x="388315" y="150581"/>
                      <a:pt x="384251" y="142453"/>
                    </a:cubicBezTo>
                    <a:cubicBezTo>
                      <a:pt x="369185" y="36993"/>
                      <a:pt x="396443" y="25613"/>
                      <a:pt x="384251" y="834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Freeform 151"/>
              <p:cNvSpPr/>
              <p:nvPr/>
            </p:nvSpPr>
            <p:spPr>
              <a:xfrm>
                <a:off x="4930109" y="2610436"/>
                <a:ext cx="220817" cy="238341"/>
              </a:xfrm>
              <a:custGeom>
                <a:avLst/>
                <a:gdLst>
                  <a:gd name="connsiteX0" fmla="*/ 411158 w 526982"/>
                  <a:gd name="connsiteY0" fmla="*/ 1874 h 568802"/>
                  <a:gd name="connsiteX1" fmla="*/ 356294 w 526982"/>
                  <a:gd name="connsiteY1" fmla="*/ 44546 h 568802"/>
                  <a:gd name="connsiteX2" fmla="*/ 313622 w 526982"/>
                  <a:gd name="connsiteY2" fmla="*/ 99410 h 568802"/>
                  <a:gd name="connsiteX3" fmla="*/ 289238 w 526982"/>
                  <a:gd name="connsiteY3" fmla="*/ 129890 h 568802"/>
                  <a:gd name="connsiteX4" fmla="*/ 234374 w 526982"/>
                  <a:gd name="connsiteY4" fmla="*/ 184754 h 568802"/>
                  <a:gd name="connsiteX5" fmla="*/ 130742 w 526982"/>
                  <a:gd name="connsiteY5" fmla="*/ 288386 h 568802"/>
                  <a:gd name="connsiteX6" fmla="*/ 100262 w 526982"/>
                  <a:gd name="connsiteY6" fmla="*/ 331058 h 568802"/>
                  <a:gd name="connsiteX7" fmla="*/ 75878 w 526982"/>
                  <a:gd name="connsiteY7" fmla="*/ 349346 h 568802"/>
                  <a:gd name="connsiteX8" fmla="*/ 14918 w 526982"/>
                  <a:gd name="connsiteY8" fmla="*/ 404210 h 568802"/>
                  <a:gd name="connsiteX9" fmla="*/ 8822 w 526982"/>
                  <a:gd name="connsiteY9" fmla="*/ 452978 h 568802"/>
                  <a:gd name="connsiteX10" fmla="*/ 33206 w 526982"/>
                  <a:gd name="connsiteY10" fmla="*/ 459074 h 568802"/>
                  <a:gd name="connsiteX11" fmla="*/ 63686 w 526982"/>
                  <a:gd name="connsiteY11" fmla="*/ 483458 h 568802"/>
                  <a:gd name="connsiteX12" fmla="*/ 100262 w 526982"/>
                  <a:gd name="connsiteY12" fmla="*/ 489554 h 568802"/>
                  <a:gd name="connsiteX13" fmla="*/ 130742 w 526982"/>
                  <a:gd name="connsiteY13" fmla="*/ 495650 h 568802"/>
                  <a:gd name="connsiteX14" fmla="*/ 228278 w 526982"/>
                  <a:gd name="connsiteY14" fmla="*/ 532226 h 568802"/>
                  <a:gd name="connsiteX15" fmla="*/ 258758 w 526982"/>
                  <a:gd name="connsiteY15" fmla="*/ 538322 h 568802"/>
                  <a:gd name="connsiteX16" fmla="*/ 289238 w 526982"/>
                  <a:gd name="connsiteY16" fmla="*/ 550514 h 568802"/>
                  <a:gd name="connsiteX17" fmla="*/ 386774 w 526982"/>
                  <a:gd name="connsiteY17" fmla="*/ 562706 h 568802"/>
                  <a:gd name="connsiteX18" fmla="*/ 405062 w 526982"/>
                  <a:gd name="connsiteY18" fmla="*/ 568802 h 568802"/>
                  <a:gd name="connsiteX19" fmla="*/ 478214 w 526982"/>
                  <a:gd name="connsiteY19" fmla="*/ 556610 h 568802"/>
                  <a:gd name="connsiteX20" fmla="*/ 496502 w 526982"/>
                  <a:gd name="connsiteY20" fmla="*/ 532226 h 568802"/>
                  <a:gd name="connsiteX21" fmla="*/ 526982 w 526982"/>
                  <a:gd name="connsiteY21" fmla="*/ 507842 h 568802"/>
                  <a:gd name="connsiteX22" fmla="*/ 514790 w 526982"/>
                  <a:gd name="connsiteY22" fmla="*/ 324962 h 568802"/>
                  <a:gd name="connsiteX23" fmla="*/ 508694 w 526982"/>
                  <a:gd name="connsiteY23" fmla="*/ 294482 h 568802"/>
                  <a:gd name="connsiteX24" fmla="*/ 502598 w 526982"/>
                  <a:gd name="connsiteY24" fmla="*/ 251810 h 568802"/>
                  <a:gd name="connsiteX25" fmla="*/ 478214 w 526982"/>
                  <a:gd name="connsiteY25" fmla="*/ 196946 h 568802"/>
                  <a:gd name="connsiteX26" fmla="*/ 466022 w 526982"/>
                  <a:gd name="connsiteY26" fmla="*/ 135986 h 568802"/>
                  <a:gd name="connsiteX27" fmla="*/ 453830 w 526982"/>
                  <a:gd name="connsiteY27" fmla="*/ 105506 h 568802"/>
                  <a:gd name="connsiteX28" fmla="*/ 411158 w 526982"/>
                  <a:gd name="connsiteY28" fmla="*/ 1874 h 568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526982" h="568802">
                    <a:moveTo>
                      <a:pt x="411158" y="1874"/>
                    </a:moveTo>
                    <a:cubicBezTo>
                      <a:pt x="394902" y="-8286"/>
                      <a:pt x="369145" y="25269"/>
                      <a:pt x="356294" y="44546"/>
                    </a:cubicBezTo>
                    <a:cubicBezTo>
                      <a:pt x="335299" y="76039"/>
                      <a:pt x="348792" y="57206"/>
                      <a:pt x="313622" y="99410"/>
                    </a:cubicBezTo>
                    <a:cubicBezTo>
                      <a:pt x="302722" y="132111"/>
                      <a:pt x="315709" y="105625"/>
                      <a:pt x="289238" y="129890"/>
                    </a:cubicBezTo>
                    <a:cubicBezTo>
                      <a:pt x="270173" y="147366"/>
                      <a:pt x="250931" y="164885"/>
                      <a:pt x="234374" y="184754"/>
                    </a:cubicBezTo>
                    <a:cubicBezTo>
                      <a:pt x="141725" y="295933"/>
                      <a:pt x="301033" y="108078"/>
                      <a:pt x="130742" y="288386"/>
                    </a:cubicBezTo>
                    <a:cubicBezTo>
                      <a:pt x="118740" y="301094"/>
                      <a:pt x="111955" y="318065"/>
                      <a:pt x="100262" y="331058"/>
                    </a:cubicBezTo>
                    <a:cubicBezTo>
                      <a:pt x="93465" y="338610"/>
                      <a:pt x="83062" y="342162"/>
                      <a:pt x="75878" y="349346"/>
                    </a:cubicBezTo>
                    <a:cubicBezTo>
                      <a:pt x="19225" y="405999"/>
                      <a:pt x="62929" y="380205"/>
                      <a:pt x="14918" y="404210"/>
                    </a:cubicBezTo>
                    <a:cubicBezTo>
                      <a:pt x="4475" y="419874"/>
                      <a:pt x="-9313" y="431216"/>
                      <a:pt x="8822" y="452978"/>
                    </a:cubicBezTo>
                    <a:cubicBezTo>
                      <a:pt x="14186" y="459414"/>
                      <a:pt x="25078" y="457042"/>
                      <a:pt x="33206" y="459074"/>
                    </a:cubicBezTo>
                    <a:cubicBezTo>
                      <a:pt x="43366" y="467202"/>
                      <a:pt x="51841" y="478074"/>
                      <a:pt x="63686" y="483458"/>
                    </a:cubicBezTo>
                    <a:cubicBezTo>
                      <a:pt x="74938" y="488573"/>
                      <a:pt x="88101" y="487343"/>
                      <a:pt x="100262" y="489554"/>
                    </a:cubicBezTo>
                    <a:cubicBezTo>
                      <a:pt x="110456" y="491407"/>
                      <a:pt x="120746" y="492924"/>
                      <a:pt x="130742" y="495650"/>
                    </a:cubicBezTo>
                    <a:cubicBezTo>
                      <a:pt x="177826" y="508491"/>
                      <a:pt x="172848" y="513749"/>
                      <a:pt x="228278" y="532226"/>
                    </a:cubicBezTo>
                    <a:cubicBezTo>
                      <a:pt x="238108" y="535503"/>
                      <a:pt x="248834" y="535345"/>
                      <a:pt x="258758" y="538322"/>
                    </a:cubicBezTo>
                    <a:cubicBezTo>
                      <a:pt x="269239" y="541466"/>
                      <a:pt x="278857" y="547054"/>
                      <a:pt x="289238" y="550514"/>
                    </a:cubicBezTo>
                    <a:cubicBezTo>
                      <a:pt x="321319" y="561208"/>
                      <a:pt x="352120" y="559818"/>
                      <a:pt x="386774" y="562706"/>
                    </a:cubicBezTo>
                    <a:cubicBezTo>
                      <a:pt x="392870" y="564738"/>
                      <a:pt x="398636" y="568802"/>
                      <a:pt x="405062" y="568802"/>
                    </a:cubicBezTo>
                    <a:cubicBezTo>
                      <a:pt x="433603" y="568802"/>
                      <a:pt x="452533" y="563030"/>
                      <a:pt x="478214" y="556610"/>
                    </a:cubicBezTo>
                    <a:cubicBezTo>
                      <a:pt x="484310" y="548482"/>
                      <a:pt x="488697" y="538730"/>
                      <a:pt x="496502" y="532226"/>
                    </a:cubicBezTo>
                    <a:cubicBezTo>
                      <a:pt x="540669" y="495420"/>
                      <a:pt x="489643" y="563850"/>
                      <a:pt x="526982" y="507842"/>
                    </a:cubicBezTo>
                    <a:cubicBezTo>
                      <a:pt x="522918" y="446882"/>
                      <a:pt x="520008" y="385834"/>
                      <a:pt x="514790" y="324962"/>
                    </a:cubicBezTo>
                    <a:cubicBezTo>
                      <a:pt x="513905" y="314639"/>
                      <a:pt x="510397" y="304702"/>
                      <a:pt x="508694" y="294482"/>
                    </a:cubicBezTo>
                    <a:cubicBezTo>
                      <a:pt x="506332" y="280309"/>
                      <a:pt x="506884" y="265524"/>
                      <a:pt x="502598" y="251810"/>
                    </a:cubicBezTo>
                    <a:cubicBezTo>
                      <a:pt x="496629" y="232708"/>
                      <a:pt x="486342" y="215234"/>
                      <a:pt x="478214" y="196946"/>
                    </a:cubicBezTo>
                    <a:cubicBezTo>
                      <a:pt x="475213" y="178938"/>
                      <a:pt x="472085" y="154174"/>
                      <a:pt x="466022" y="135986"/>
                    </a:cubicBezTo>
                    <a:cubicBezTo>
                      <a:pt x="462562" y="125605"/>
                      <a:pt x="457894" y="115666"/>
                      <a:pt x="453830" y="105506"/>
                    </a:cubicBezTo>
                    <a:cubicBezTo>
                      <a:pt x="447228" y="26279"/>
                      <a:pt x="427414" y="12034"/>
                      <a:pt x="411158" y="1874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Freeform 152"/>
              <p:cNvSpPr/>
              <p:nvPr/>
            </p:nvSpPr>
            <p:spPr>
              <a:xfrm rot="19549774">
                <a:off x="4166118" y="2792475"/>
                <a:ext cx="249319" cy="236056"/>
              </a:xfrm>
              <a:custGeom>
                <a:avLst/>
                <a:gdLst>
                  <a:gd name="connsiteX0" fmla="*/ 24452 w 542612"/>
                  <a:gd name="connsiteY0" fmla="*/ 195072 h 567699"/>
                  <a:gd name="connsiteX1" fmla="*/ 469460 w 542612"/>
                  <a:gd name="connsiteY1" fmla="*/ 566928 h 567699"/>
                  <a:gd name="connsiteX2" fmla="*/ 481652 w 542612"/>
                  <a:gd name="connsiteY2" fmla="*/ 548640 h 567699"/>
                  <a:gd name="connsiteX3" fmla="*/ 487748 w 542612"/>
                  <a:gd name="connsiteY3" fmla="*/ 530352 h 567699"/>
                  <a:gd name="connsiteX4" fmla="*/ 506036 w 542612"/>
                  <a:gd name="connsiteY4" fmla="*/ 499872 h 567699"/>
                  <a:gd name="connsiteX5" fmla="*/ 518228 w 542612"/>
                  <a:gd name="connsiteY5" fmla="*/ 384048 h 567699"/>
                  <a:gd name="connsiteX6" fmla="*/ 536516 w 542612"/>
                  <a:gd name="connsiteY6" fmla="*/ 243840 h 567699"/>
                  <a:gd name="connsiteX7" fmla="*/ 542612 w 542612"/>
                  <a:gd name="connsiteY7" fmla="*/ 188976 h 567699"/>
                  <a:gd name="connsiteX8" fmla="*/ 536516 w 542612"/>
                  <a:gd name="connsiteY8" fmla="*/ 97536 h 567699"/>
                  <a:gd name="connsiteX9" fmla="*/ 530420 w 542612"/>
                  <a:gd name="connsiteY9" fmla="*/ 79248 h 567699"/>
                  <a:gd name="connsiteX10" fmla="*/ 506036 w 542612"/>
                  <a:gd name="connsiteY10" fmla="*/ 60960 h 567699"/>
                  <a:gd name="connsiteX11" fmla="*/ 487748 w 542612"/>
                  <a:gd name="connsiteY11" fmla="*/ 42672 h 567699"/>
                  <a:gd name="connsiteX12" fmla="*/ 457268 w 542612"/>
                  <a:gd name="connsiteY12" fmla="*/ 36576 h 567699"/>
                  <a:gd name="connsiteX13" fmla="*/ 438980 w 542612"/>
                  <a:gd name="connsiteY13" fmla="*/ 18288 h 567699"/>
                  <a:gd name="connsiteX14" fmla="*/ 390212 w 542612"/>
                  <a:gd name="connsiteY14" fmla="*/ 0 h 567699"/>
                  <a:gd name="connsiteX15" fmla="*/ 201236 w 542612"/>
                  <a:gd name="connsiteY15" fmla="*/ 6096 h 567699"/>
                  <a:gd name="connsiteX16" fmla="*/ 182948 w 542612"/>
                  <a:gd name="connsiteY16" fmla="*/ 12192 h 567699"/>
                  <a:gd name="connsiteX17" fmla="*/ 121988 w 542612"/>
                  <a:gd name="connsiteY17" fmla="*/ 54864 h 567699"/>
                  <a:gd name="connsiteX18" fmla="*/ 109796 w 542612"/>
                  <a:gd name="connsiteY18" fmla="*/ 73152 h 567699"/>
                  <a:gd name="connsiteX19" fmla="*/ 91508 w 542612"/>
                  <a:gd name="connsiteY19" fmla="*/ 85344 h 567699"/>
                  <a:gd name="connsiteX20" fmla="*/ 73220 w 542612"/>
                  <a:gd name="connsiteY20" fmla="*/ 115824 h 567699"/>
                  <a:gd name="connsiteX21" fmla="*/ 67124 w 542612"/>
                  <a:gd name="connsiteY21" fmla="*/ 134112 h 567699"/>
                  <a:gd name="connsiteX22" fmla="*/ 24452 w 542612"/>
                  <a:gd name="connsiteY22" fmla="*/ 195072 h 567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42612" h="567699">
                    <a:moveTo>
                      <a:pt x="24452" y="195072"/>
                    </a:moveTo>
                    <a:cubicBezTo>
                      <a:pt x="91508" y="267208"/>
                      <a:pt x="316544" y="448673"/>
                      <a:pt x="469460" y="566928"/>
                    </a:cubicBezTo>
                    <a:cubicBezTo>
                      <a:pt x="475256" y="571410"/>
                      <a:pt x="478375" y="555193"/>
                      <a:pt x="481652" y="548640"/>
                    </a:cubicBezTo>
                    <a:cubicBezTo>
                      <a:pt x="484526" y="542893"/>
                      <a:pt x="484874" y="536099"/>
                      <a:pt x="487748" y="530352"/>
                    </a:cubicBezTo>
                    <a:cubicBezTo>
                      <a:pt x="493047" y="519754"/>
                      <a:pt x="499940" y="510032"/>
                      <a:pt x="506036" y="499872"/>
                    </a:cubicBezTo>
                    <a:cubicBezTo>
                      <a:pt x="521366" y="438553"/>
                      <a:pt x="504921" y="510461"/>
                      <a:pt x="518228" y="384048"/>
                    </a:cubicBezTo>
                    <a:cubicBezTo>
                      <a:pt x="523162" y="337175"/>
                      <a:pt x="531311" y="290684"/>
                      <a:pt x="536516" y="243840"/>
                    </a:cubicBezTo>
                    <a:lnTo>
                      <a:pt x="542612" y="188976"/>
                    </a:lnTo>
                    <a:cubicBezTo>
                      <a:pt x="540580" y="158496"/>
                      <a:pt x="539889" y="127897"/>
                      <a:pt x="536516" y="97536"/>
                    </a:cubicBezTo>
                    <a:cubicBezTo>
                      <a:pt x="535806" y="91150"/>
                      <a:pt x="534534" y="84184"/>
                      <a:pt x="530420" y="79248"/>
                    </a:cubicBezTo>
                    <a:cubicBezTo>
                      <a:pt x="523916" y="71443"/>
                      <a:pt x="513750" y="67572"/>
                      <a:pt x="506036" y="60960"/>
                    </a:cubicBezTo>
                    <a:cubicBezTo>
                      <a:pt x="499490" y="55349"/>
                      <a:pt x="495459" y="46527"/>
                      <a:pt x="487748" y="42672"/>
                    </a:cubicBezTo>
                    <a:cubicBezTo>
                      <a:pt x="478481" y="38038"/>
                      <a:pt x="467428" y="38608"/>
                      <a:pt x="457268" y="36576"/>
                    </a:cubicBezTo>
                    <a:cubicBezTo>
                      <a:pt x="451172" y="30480"/>
                      <a:pt x="445995" y="23299"/>
                      <a:pt x="438980" y="18288"/>
                    </a:cubicBezTo>
                    <a:cubicBezTo>
                      <a:pt x="421815" y="6027"/>
                      <a:pt x="409848" y="4909"/>
                      <a:pt x="390212" y="0"/>
                    </a:cubicBezTo>
                    <a:cubicBezTo>
                      <a:pt x="327220" y="2032"/>
                      <a:pt x="264152" y="2395"/>
                      <a:pt x="201236" y="6096"/>
                    </a:cubicBezTo>
                    <a:cubicBezTo>
                      <a:pt x="194821" y="6473"/>
                      <a:pt x="188565" y="9071"/>
                      <a:pt x="182948" y="12192"/>
                    </a:cubicBezTo>
                    <a:cubicBezTo>
                      <a:pt x="178467" y="14681"/>
                      <a:pt x="129979" y="46873"/>
                      <a:pt x="121988" y="54864"/>
                    </a:cubicBezTo>
                    <a:cubicBezTo>
                      <a:pt x="116807" y="60045"/>
                      <a:pt x="114977" y="67971"/>
                      <a:pt x="109796" y="73152"/>
                    </a:cubicBezTo>
                    <a:cubicBezTo>
                      <a:pt x="104615" y="78333"/>
                      <a:pt x="97604" y="81280"/>
                      <a:pt x="91508" y="85344"/>
                    </a:cubicBezTo>
                    <a:cubicBezTo>
                      <a:pt x="85412" y="95504"/>
                      <a:pt x="78519" y="105226"/>
                      <a:pt x="73220" y="115824"/>
                    </a:cubicBezTo>
                    <a:cubicBezTo>
                      <a:pt x="70346" y="121571"/>
                      <a:pt x="70688" y="128765"/>
                      <a:pt x="67124" y="134112"/>
                    </a:cubicBezTo>
                    <a:cubicBezTo>
                      <a:pt x="47399" y="163699"/>
                      <a:pt x="-42604" y="122936"/>
                      <a:pt x="24452" y="195072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Freeform 153"/>
              <p:cNvSpPr/>
              <p:nvPr/>
            </p:nvSpPr>
            <p:spPr>
              <a:xfrm>
                <a:off x="4638863" y="2813520"/>
                <a:ext cx="201794" cy="255830"/>
              </a:xfrm>
              <a:custGeom>
                <a:avLst/>
                <a:gdLst>
                  <a:gd name="connsiteX0" fmla="*/ 280416 w 481584"/>
                  <a:gd name="connsiteY0" fmla="*/ 13133 h 610541"/>
                  <a:gd name="connsiteX1" fmla="*/ 24384 w 481584"/>
                  <a:gd name="connsiteY1" fmla="*/ 299645 h 610541"/>
                  <a:gd name="connsiteX2" fmla="*/ 18288 w 481584"/>
                  <a:gd name="connsiteY2" fmla="*/ 317933 h 610541"/>
                  <a:gd name="connsiteX3" fmla="*/ 0 w 481584"/>
                  <a:gd name="connsiteY3" fmla="*/ 354509 h 610541"/>
                  <a:gd name="connsiteX4" fmla="*/ 18288 w 481584"/>
                  <a:gd name="connsiteY4" fmla="*/ 458141 h 610541"/>
                  <a:gd name="connsiteX5" fmla="*/ 24384 w 481584"/>
                  <a:gd name="connsiteY5" fmla="*/ 476429 h 610541"/>
                  <a:gd name="connsiteX6" fmla="*/ 48768 w 481584"/>
                  <a:gd name="connsiteY6" fmla="*/ 482525 h 610541"/>
                  <a:gd name="connsiteX7" fmla="*/ 85344 w 481584"/>
                  <a:gd name="connsiteY7" fmla="*/ 513005 h 610541"/>
                  <a:gd name="connsiteX8" fmla="*/ 109728 w 481584"/>
                  <a:gd name="connsiteY8" fmla="*/ 537389 h 610541"/>
                  <a:gd name="connsiteX9" fmla="*/ 128016 w 481584"/>
                  <a:gd name="connsiteY9" fmla="*/ 561773 h 610541"/>
                  <a:gd name="connsiteX10" fmla="*/ 146304 w 481584"/>
                  <a:gd name="connsiteY10" fmla="*/ 567869 h 610541"/>
                  <a:gd name="connsiteX11" fmla="*/ 182880 w 481584"/>
                  <a:gd name="connsiteY11" fmla="*/ 598349 h 610541"/>
                  <a:gd name="connsiteX12" fmla="*/ 207264 w 481584"/>
                  <a:gd name="connsiteY12" fmla="*/ 610541 h 610541"/>
                  <a:gd name="connsiteX13" fmla="*/ 335280 w 481584"/>
                  <a:gd name="connsiteY13" fmla="*/ 604445 h 610541"/>
                  <a:gd name="connsiteX14" fmla="*/ 359664 w 481584"/>
                  <a:gd name="connsiteY14" fmla="*/ 598349 h 610541"/>
                  <a:gd name="connsiteX15" fmla="*/ 390144 w 481584"/>
                  <a:gd name="connsiteY15" fmla="*/ 573965 h 610541"/>
                  <a:gd name="connsiteX16" fmla="*/ 402336 w 481584"/>
                  <a:gd name="connsiteY16" fmla="*/ 549581 h 610541"/>
                  <a:gd name="connsiteX17" fmla="*/ 420624 w 481584"/>
                  <a:gd name="connsiteY17" fmla="*/ 543485 h 610541"/>
                  <a:gd name="connsiteX18" fmla="*/ 451104 w 481584"/>
                  <a:gd name="connsiteY18" fmla="*/ 519101 h 610541"/>
                  <a:gd name="connsiteX19" fmla="*/ 481584 w 481584"/>
                  <a:gd name="connsiteY19" fmla="*/ 488621 h 610541"/>
                  <a:gd name="connsiteX20" fmla="*/ 469392 w 481584"/>
                  <a:gd name="connsiteY20" fmla="*/ 433757 h 610541"/>
                  <a:gd name="connsiteX21" fmla="*/ 463296 w 481584"/>
                  <a:gd name="connsiteY21" fmla="*/ 415469 h 610541"/>
                  <a:gd name="connsiteX22" fmla="*/ 451104 w 481584"/>
                  <a:gd name="connsiteY22" fmla="*/ 397181 h 610541"/>
                  <a:gd name="connsiteX23" fmla="*/ 445008 w 481584"/>
                  <a:gd name="connsiteY23" fmla="*/ 378893 h 610541"/>
                  <a:gd name="connsiteX24" fmla="*/ 432816 w 481584"/>
                  <a:gd name="connsiteY24" fmla="*/ 360605 h 610541"/>
                  <a:gd name="connsiteX25" fmla="*/ 414528 w 481584"/>
                  <a:gd name="connsiteY25" fmla="*/ 305741 h 610541"/>
                  <a:gd name="connsiteX26" fmla="*/ 402336 w 481584"/>
                  <a:gd name="connsiteY26" fmla="*/ 287453 h 610541"/>
                  <a:gd name="connsiteX27" fmla="*/ 384048 w 481584"/>
                  <a:gd name="connsiteY27" fmla="*/ 238685 h 610541"/>
                  <a:gd name="connsiteX28" fmla="*/ 359664 w 481584"/>
                  <a:gd name="connsiteY28" fmla="*/ 232589 h 610541"/>
                  <a:gd name="connsiteX29" fmla="*/ 335280 w 481584"/>
                  <a:gd name="connsiteY29" fmla="*/ 202109 h 610541"/>
                  <a:gd name="connsiteX30" fmla="*/ 310896 w 481584"/>
                  <a:gd name="connsiteY30" fmla="*/ 177725 h 610541"/>
                  <a:gd name="connsiteX31" fmla="*/ 298704 w 481584"/>
                  <a:gd name="connsiteY31" fmla="*/ 135053 h 610541"/>
                  <a:gd name="connsiteX32" fmla="*/ 280416 w 481584"/>
                  <a:gd name="connsiteY32" fmla="*/ 116765 h 610541"/>
                  <a:gd name="connsiteX33" fmla="*/ 268224 w 481584"/>
                  <a:gd name="connsiteY33" fmla="*/ 74093 h 610541"/>
                  <a:gd name="connsiteX34" fmla="*/ 249936 w 481584"/>
                  <a:gd name="connsiteY34" fmla="*/ 55805 h 610541"/>
                  <a:gd name="connsiteX35" fmla="*/ 280416 w 481584"/>
                  <a:gd name="connsiteY35" fmla="*/ 13133 h 610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481584" h="610541">
                    <a:moveTo>
                      <a:pt x="280416" y="13133"/>
                    </a:moveTo>
                    <a:cubicBezTo>
                      <a:pt x="242824" y="53773"/>
                      <a:pt x="107898" y="202536"/>
                      <a:pt x="24384" y="299645"/>
                    </a:cubicBezTo>
                    <a:cubicBezTo>
                      <a:pt x="20194" y="304517"/>
                      <a:pt x="21162" y="312186"/>
                      <a:pt x="18288" y="317933"/>
                    </a:cubicBezTo>
                    <a:cubicBezTo>
                      <a:pt x="-5347" y="365202"/>
                      <a:pt x="15322" y="308542"/>
                      <a:pt x="0" y="354509"/>
                    </a:cubicBezTo>
                    <a:cubicBezTo>
                      <a:pt x="11162" y="510771"/>
                      <a:pt x="-10891" y="399782"/>
                      <a:pt x="18288" y="458141"/>
                    </a:cubicBezTo>
                    <a:cubicBezTo>
                      <a:pt x="21162" y="463888"/>
                      <a:pt x="19366" y="472415"/>
                      <a:pt x="24384" y="476429"/>
                    </a:cubicBezTo>
                    <a:cubicBezTo>
                      <a:pt x="30926" y="481663"/>
                      <a:pt x="40640" y="480493"/>
                      <a:pt x="48768" y="482525"/>
                    </a:cubicBezTo>
                    <a:cubicBezTo>
                      <a:pt x="74315" y="520845"/>
                      <a:pt x="44095" y="482068"/>
                      <a:pt x="85344" y="513005"/>
                    </a:cubicBezTo>
                    <a:cubicBezTo>
                      <a:pt x="94540" y="519902"/>
                      <a:pt x="102159" y="528738"/>
                      <a:pt x="109728" y="537389"/>
                    </a:cubicBezTo>
                    <a:cubicBezTo>
                      <a:pt x="116418" y="545035"/>
                      <a:pt x="120211" y="555269"/>
                      <a:pt x="128016" y="561773"/>
                    </a:cubicBezTo>
                    <a:cubicBezTo>
                      <a:pt x="132952" y="565887"/>
                      <a:pt x="140557" y="564995"/>
                      <a:pt x="146304" y="567869"/>
                    </a:cubicBezTo>
                    <a:cubicBezTo>
                      <a:pt x="178555" y="583994"/>
                      <a:pt x="151422" y="575879"/>
                      <a:pt x="182880" y="598349"/>
                    </a:cubicBezTo>
                    <a:cubicBezTo>
                      <a:pt x="190275" y="603631"/>
                      <a:pt x="199136" y="606477"/>
                      <a:pt x="207264" y="610541"/>
                    </a:cubicBezTo>
                    <a:cubicBezTo>
                      <a:pt x="249936" y="608509"/>
                      <a:pt x="292696" y="607852"/>
                      <a:pt x="335280" y="604445"/>
                    </a:cubicBezTo>
                    <a:cubicBezTo>
                      <a:pt x="343631" y="603777"/>
                      <a:pt x="352693" y="602996"/>
                      <a:pt x="359664" y="598349"/>
                    </a:cubicBezTo>
                    <a:cubicBezTo>
                      <a:pt x="414811" y="561584"/>
                      <a:pt x="330357" y="593894"/>
                      <a:pt x="390144" y="573965"/>
                    </a:cubicBezTo>
                    <a:cubicBezTo>
                      <a:pt x="394208" y="565837"/>
                      <a:pt x="395910" y="556007"/>
                      <a:pt x="402336" y="549581"/>
                    </a:cubicBezTo>
                    <a:cubicBezTo>
                      <a:pt x="406880" y="545037"/>
                      <a:pt x="416080" y="548029"/>
                      <a:pt x="420624" y="543485"/>
                    </a:cubicBezTo>
                    <a:cubicBezTo>
                      <a:pt x="452690" y="511419"/>
                      <a:pt x="390079" y="534357"/>
                      <a:pt x="451104" y="519101"/>
                    </a:cubicBezTo>
                    <a:cubicBezTo>
                      <a:pt x="459232" y="513682"/>
                      <a:pt x="481584" y="502168"/>
                      <a:pt x="481584" y="488621"/>
                    </a:cubicBezTo>
                    <a:cubicBezTo>
                      <a:pt x="481584" y="469887"/>
                      <a:pt x="473936" y="451932"/>
                      <a:pt x="469392" y="433757"/>
                    </a:cubicBezTo>
                    <a:cubicBezTo>
                      <a:pt x="467834" y="427523"/>
                      <a:pt x="466170" y="421216"/>
                      <a:pt x="463296" y="415469"/>
                    </a:cubicBezTo>
                    <a:cubicBezTo>
                      <a:pt x="460019" y="408916"/>
                      <a:pt x="454381" y="403734"/>
                      <a:pt x="451104" y="397181"/>
                    </a:cubicBezTo>
                    <a:cubicBezTo>
                      <a:pt x="448230" y="391434"/>
                      <a:pt x="447882" y="384640"/>
                      <a:pt x="445008" y="378893"/>
                    </a:cubicBezTo>
                    <a:cubicBezTo>
                      <a:pt x="441731" y="372340"/>
                      <a:pt x="435634" y="367368"/>
                      <a:pt x="432816" y="360605"/>
                    </a:cubicBezTo>
                    <a:cubicBezTo>
                      <a:pt x="425402" y="342811"/>
                      <a:pt x="425221" y="321781"/>
                      <a:pt x="414528" y="305741"/>
                    </a:cubicBezTo>
                    <a:cubicBezTo>
                      <a:pt x="410464" y="299645"/>
                      <a:pt x="405613" y="294006"/>
                      <a:pt x="402336" y="287453"/>
                    </a:cubicBezTo>
                    <a:cubicBezTo>
                      <a:pt x="396064" y="274910"/>
                      <a:pt x="393033" y="247670"/>
                      <a:pt x="384048" y="238685"/>
                    </a:cubicBezTo>
                    <a:cubicBezTo>
                      <a:pt x="378124" y="232761"/>
                      <a:pt x="367792" y="234621"/>
                      <a:pt x="359664" y="232589"/>
                    </a:cubicBezTo>
                    <a:cubicBezTo>
                      <a:pt x="344342" y="186622"/>
                      <a:pt x="366793" y="241500"/>
                      <a:pt x="335280" y="202109"/>
                    </a:cubicBezTo>
                    <a:cubicBezTo>
                      <a:pt x="311635" y="172553"/>
                      <a:pt x="350797" y="191025"/>
                      <a:pt x="310896" y="177725"/>
                    </a:cubicBezTo>
                    <a:cubicBezTo>
                      <a:pt x="310083" y="174473"/>
                      <a:pt x="302202" y="140300"/>
                      <a:pt x="298704" y="135053"/>
                    </a:cubicBezTo>
                    <a:cubicBezTo>
                      <a:pt x="293922" y="127880"/>
                      <a:pt x="286512" y="122861"/>
                      <a:pt x="280416" y="116765"/>
                    </a:cubicBezTo>
                    <a:cubicBezTo>
                      <a:pt x="279603" y="113513"/>
                      <a:pt x="271722" y="79340"/>
                      <a:pt x="268224" y="74093"/>
                    </a:cubicBezTo>
                    <a:cubicBezTo>
                      <a:pt x="263442" y="66920"/>
                      <a:pt x="254947" y="62820"/>
                      <a:pt x="249936" y="55805"/>
                    </a:cubicBezTo>
                    <a:cubicBezTo>
                      <a:pt x="236835" y="37464"/>
                      <a:pt x="318008" y="-27507"/>
                      <a:pt x="280416" y="13133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5" name="Freeform 154"/>
              <p:cNvSpPr/>
              <p:nvPr/>
            </p:nvSpPr>
            <p:spPr>
              <a:xfrm>
                <a:off x="4438907" y="2796269"/>
                <a:ext cx="199956" cy="242462"/>
              </a:xfrm>
              <a:custGeom>
                <a:avLst/>
                <a:gdLst>
                  <a:gd name="connsiteX0" fmla="*/ 464025 w 477197"/>
                  <a:gd name="connsiteY0" fmla="*/ 359181 h 578637"/>
                  <a:gd name="connsiteX1" fmla="*/ 153129 w 477197"/>
                  <a:gd name="connsiteY1" fmla="*/ 11709 h 578637"/>
                  <a:gd name="connsiteX2" fmla="*/ 116553 w 477197"/>
                  <a:gd name="connsiteY2" fmla="*/ 29997 h 578637"/>
                  <a:gd name="connsiteX3" fmla="*/ 86073 w 477197"/>
                  <a:gd name="connsiteY3" fmla="*/ 90957 h 578637"/>
                  <a:gd name="connsiteX4" fmla="*/ 73881 w 477197"/>
                  <a:gd name="connsiteY4" fmla="*/ 115341 h 578637"/>
                  <a:gd name="connsiteX5" fmla="*/ 61689 w 477197"/>
                  <a:gd name="connsiteY5" fmla="*/ 133629 h 578637"/>
                  <a:gd name="connsiteX6" fmla="*/ 43401 w 477197"/>
                  <a:gd name="connsiteY6" fmla="*/ 188493 h 578637"/>
                  <a:gd name="connsiteX7" fmla="*/ 31209 w 477197"/>
                  <a:gd name="connsiteY7" fmla="*/ 243357 h 578637"/>
                  <a:gd name="connsiteX8" fmla="*/ 25113 w 477197"/>
                  <a:gd name="connsiteY8" fmla="*/ 267741 h 578637"/>
                  <a:gd name="connsiteX9" fmla="*/ 6825 w 477197"/>
                  <a:gd name="connsiteY9" fmla="*/ 286029 h 578637"/>
                  <a:gd name="connsiteX10" fmla="*/ 729 w 477197"/>
                  <a:gd name="connsiteY10" fmla="*/ 316509 h 578637"/>
                  <a:gd name="connsiteX11" fmla="*/ 25113 w 477197"/>
                  <a:gd name="connsiteY11" fmla="*/ 523773 h 578637"/>
                  <a:gd name="connsiteX12" fmla="*/ 37305 w 477197"/>
                  <a:gd name="connsiteY12" fmla="*/ 542061 h 578637"/>
                  <a:gd name="connsiteX13" fmla="*/ 43401 w 477197"/>
                  <a:gd name="connsiteY13" fmla="*/ 560349 h 578637"/>
                  <a:gd name="connsiteX14" fmla="*/ 86073 w 477197"/>
                  <a:gd name="connsiteY14" fmla="*/ 578637 h 578637"/>
                  <a:gd name="connsiteX15" fmla="*/ 177513 w 477197"/>
                  <a:gd name="connsiteY15" fmla="*/ 560349 h 578637"/>
                  <a:gd name="connsiteX16" fmla="*/ 195801 w 477197"/>
                  <a:gd name="connsiteY16" fmla="*/ 542061 h 578637"/>
                  <a:gd name="connsiteX17" fmla="*/ 214089 w 477197"/>
                  <a:gd name="connsiteY17" fmla="*/ 529869 h 578637"/>
                  <a:gd name="connsiteX18" fmla="*/ 238473 w 477197"/>
                  <a:gd name="connsiteY18" fmla="*/ 511581 h 578637"/>
                  <a:gd name="connsiteX19" fmla="*/ 275049 w 477197"/>
                  <a:gd name="connsiteY19" fmla="*/ 487197 h 578637"/>
                  <a:gd name="connsiteX20" fmla="*/ 305529 w 477197"/>
                  <a:gd name="connsiteY20" fmla="*/ 456717 h 578637"/>
                  <a:gd name="connsiteX21" fmla="*/ 317721 w 477197"/>
                  <a:gd name="connsiteY21" fmla="*/ 438429 h 578637"/>
                  <a:gd name="connsiteX22" fmla="*/ 342105 w 477197"/>
                  <a:gd name="connsiteY22" fmla="*/ 432333 h 578637"/>
                  <a:gd name="connsiteX23" fmla="*/ 378681 w 477197"/>
                  <a:gd name="connsiteY23" fmla="*/ 420141 h 578637"/>
                  <a:gd name="connsiteX24" fmla="*/ 396969 w 477197"/>
                  <a:gd name="connsiteY24" fmla="*/ 407949 h 578637"/>
                  <a:gd name="connsiteX25" fmla="*/ 421353 w 477197"/>
                  <a:gd name="connsiteY25" fmla="*/ 401853 h 578637"/>
                  <a:gd name="connsiteX26" fmla="*/ 464025 w 477197"/>
                  <a:gd name="connsiteY26" fmla="*/ 359181 h 57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77197" h="578637">
                    <a:moveTo>
                      <a:pt x="464025" y="359181"/>
                    </a:moveTo>
                    <a:cubicBezTo>
                      <a:pt x="419321" y="294157"/>
                      <a:pt x="315128" y="-69291"/>
                      <a:pt x="153129" y="11709"/>
                    </a:cubicBezTo>
                    <a:cubicBezTo>
                      <a:pt x="105860" y="35344"/>
                      <a:pt x="162520" y="14675"/>
                      <a:pt x="116553" y="29997"/>
                    </a:cubicBezTo>
                    <a:cubicBezTo>
                      <a:pt x="72286" y="89019"/>
                      <a:pt x="124585" y="13933"/>
                      <a:pt x="86073" y="90957"/>
                    </a:cubicBezTo>
                    <a:cubicBezTo>
                      <a:pt x="82009" y="99085"/>
                      <a:pt x="78390" y="107451"/>
                      <a:pt x="73881" y="115341"/>
                    </a:cubicBezTo>
                    <a:cubicBezTo>
                      <a:pt x="70246" y="121702"/>
                      <a:pt x="64507" y="126866"/>
                      <a:pt x="61689" y="133629"/>
                    </a:cubicBezTo>
                    <a:cubicBezTo>
                      <a:pt x="54275" y="151423"/>
                      <a:pt x="46570" y="169478"/>
                      <a:pt x="43401" y="188493"/>
                    </a:cubicBezTo>
                    <a:cubicBezTo>
                      <a:pt x="32400" y="254500"/>
                      <a:pt x="43215" y="201338"/>
                      <a:pt x="31209" y="243357"/>
                    </a:cubicBezTo>
                    <a:cubicBezTo>
                      <a:pt x="28907" y="251413"/>
                      <a:pt x="29270" y="260467"/>
                      <a:pt x="25113" y="267741"/>
                    </a:cubicBezTo>
                    <a:cubicBezTo>
                      <a:pt x="20836" y="275226"/>
                      <a:pt x="12921" y="279933"/>
                      <a:pt x="6825" y="286029"/>
                    </a:cubicBezTo>
                    <a:cubicBezTo>
                      <a:pt x="4793" y="296189"/>
                      <a:pt x="729" y="306148"/>
                      <a:pt x="729" y="316509"/>
                    </a:cubicBezTo>
                    <a:cubicBezTo>
                      <a:pt x="729" y="384141"/>
                      <a:pt x="-6588" y="460371"/>
                      <a:pt x="25113" y="523773"/>
                    </a:cubicBezTo>
                    <a:cubicBezTo>
                      <a:pt x="28390" y="530326"/>
                      <a:pt x="34028" y="535508"/>
                      <a:pt x="37305" y="542061"/>
                    </a:cubicBezTo>
                    <a:cubicBezTo>
                      <a:pt x="40179" y="547808"/>
                      <a:pt x="39387" y="555331"/>
                      <a:pt x="43401" y="560349"/>
                    </a:cubicBezTo>
                    <a:cubicBezTo>
                      <a:pt x="53926" y="573505"/>
                      <a:pt x="71431" y="574976"/>
                      <a:pt x="86073" y="578637"/>
                    </a:cubicBezTo>
                    <a:cubicBezTo>
                      <a:pt x="118378" y="575406"/>
                      <a:pt x="149261" y="578006"/>
                      <a:pt x="177513" y="560349"/>
                    </a:cubicBezTo>
                    <a:cubicBezTo>
                      <a:pt x="184824" y="555780"/>
                      <a:pt x="189178" y="547580"/>
                      <a:pt x="195801" y="542061"/>
                    </a:cubicBezTo>
                    <a:cubicBezTo>
                      <a:pt x="201429" y="537371"/>
                      <a:pt x="208127" y="534127"/>
                      <a:pt x="214089" y="529869"/>
                    </a:cubicBezTo>
                    <a:cubicBezTo>
                      <a:pt x="222357" y="523964"/>
                      <a:pt x="230759" y="518193"/>
                      <a:pt x="238473" y="511581"/>
                    </a:cubicBezTo>
                    <a:cubicBezTo>
                      <a:pt x="267532" y="486674"/>
                      <a:pt x="243941" y="497566"/>
                      <a:pt x="275049" y="487197"/>
                    </a:cubicBezTo>
                    <a:cubicBezTo>
                      <a:pt x="304914" y="427467"/>
                      <a:pt x="268155" y="486616"/>
                      <a:pt x="305529" y="456717"/>
                    </a:cubicBezTo>
                    <a:cubicBezTo>
                      <a:pt x="311250" y="452140"/>
                      <a:pt x="311625" y="442493"/>
                      <a:pt x="317721" y="438429"/>
                    </a:cubicBezTo>
                    <a:cubicBezTo>
                      <a:pt x="324692" y="433782"/>
                      <a:pt x="334080" y="434740"/>
                      <a:pt x="342105" y="432333"/>
                    </a:cubicBezTo>
                    <a:cubicBezTo>
                      <a:pt x="354415" y="428640"/>
                      <a:pt x="367988" y="427270"/>
                      <a:pt x="378681" y="420141"/>
                    </a:cubicBezTo>
                    <a:cubicBezTo>
                      <a:pt x="384777" y="416077"/>
                      <a:pt x="390235" y="410835"/>
                      <a:pt x="396969" y="407949"/>
                    </a:cubicBezTo>
                    <a:cubicBezTo>
                      <a:pt x="404670" y="404649"/>
                      <a:pt x="413405" y="404502"/>
                      <a:pt x="421353" y="401853"/>
                    </a:cubicBezTo>
                    <a:cubicBezTo>
                      <a:pt x="425664" y="400416"/>
                      <a:pt x="508729" y="424205"/>
                      <a:pt x="464025" y="359181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56" name="Freeform 155"/>
            <p:cNvSpPr/>
            <p:nvPr/>
          </p:nvSpPr>
          <p:spPr>
            <a:xfrm rot="8385932">
              <a:off x="4028707" y="2903264"/>
              <a:ext cx="245218" cy="209457"/>
            </a:xfrm>
            <a:custGeom>
              <a:avLst/>
              <a:gdLst>
                <a:gd name="connsiteX0" fmla="*/ 54864 w 585216"/>
                <a:gd name="connsiteY0" fmla="*/ 499872 h 499872"/>
                <a:gd name="connsiteX1" fmla="*/ 24384 w 585216"/>
                <a:gd name="connsiteY1" fmla="*/ 457200 h 499872"/>
                <a:gd name="connsiteX2" fmla="*/ 0 w 585216"/>
                <a:gd name="connsiteY2" fmla="*/ 420624 h 499872"/>
                <a:gd name="connsiteX3" fmla="*/ 6096 w 585216"/>
                <a:gd name="connsiteY3" fmla="*/ 243840 h 499872"/>
                <a:gd name="connsiteX4" fmla="*/ 18288 w 585216"/>
                <a:gd name="connsiteY4" fmla="*/ 225552 h 499872"/>
                <a:gd name="connsiteX5" fmla="*/ 79248 w 585216"/>
                <a:gd name="connsiteY5" fmla="*/ 109728 h 499872"/>
                <a:gd name="connsiteX6" fmla="*/ 109728 w 585216"/>
                <a:gd name="connsiteY6" fmla="*/ 73152 h 499872"/>
                <a:gd name="connsiteX7" fmla="*/ 121920 w 585216"/>
                <a:gd name="connsiteY7" fmla="*/ 48768 h 499872"/>
                <a:gd name="connsiteX8" fmla="*/ 146304 w 585216"/>
                <a:gd name="connsiteY8" fmla="*/ 42672 h 499872"/>
                <a:gd name="connsiteX9" fmla="*/ 152400 w 585216"/>
                <a:gd name="connsiteY9" fmla="*/ 24384 h 499872"/>
                <a:gd name="connsiteX10" fmla="*/ 207264 w 585216"/>
                <a:gd name="connsiteY10" fmla="*/ 0 h 499872"/>
                <a:gd name="connsiteX11" fmla="*/ 451104 w 585216"/>
                <a:gd name="connsiteY11" fmla="*/ 18288 h 499872"/>
                <a:gd name="connsiteX12" fmla="*/ 493776 w 585216"/>
                <a:gd name="connsiteY12" fmla="*/ 42672 h 499872"/>
                <a:gd name="connsiteX13" fmla="*/ 512064 w 585216"/>
                <a:gd name="connsiteY13" fmla="*/ 48768 h 499872"/>
                <a:gd name="connsiteX14" fmla="*/ 536448 w 585216"/>
                <a:gd name="connsiteY14" fmla="*/ 60960 h 499872"/>
                <a:gd name="connsiteX15" fmla="*/ 548640 w 585216"/>
                <a:gd name="connsiteY15" fmla="*/ 85344 h 499872"/>
                <a:gd name="connsiteX16" fmla="*/ 566928 w 585216"/>
                <a:gd name="connsiteY16" fmla="*/ 109728 h 499872"/>
                <a:gd name="connsiteX17" fmla="*/ 573024 w 585216"/>
                <a:gd name="connsiteY17" fmla="*/ 146304 h 499872"/>
                <a:gd name="connsiteX18" fmla="*/ 579120 w 585216"/>
                <a:gd name="connsiteY18" fmla="*/ 170688 h 499872"/>
                <a:gd name="connsiteX19" fmla="*/ 585216 w 585216"/>
                <a:gd name="connsiteY19" fmla="*/ 207264 h 499872"/>
                <a:gd name="connsiteX20" fmla="*/ 579120 w 585216"/>
                <a:gd name="connsiteY20" fmla="*/ 316992 h 499872"/>
                <a:gd name="connsiteX21" fmla="*/ 573024 w 585216"/>
                <a:gd name="connsiteY21" fmla="*/ 353568 h 499872"/>
                <a:gd name="connsiteX22" fmla="*/ 554736 w 585216"/>
                <a:gd name="connsiteY22" fmla="*/ 384048 h 499872"/>
                <a:gd name="connsiteX23" fmla="*/ 524256 w 585216"/>
                <a:gd name="connsiteY23" fmla="*/ 426720 h 499872"/>
                <a:gd name="connsiteX24" fmla="*/ 481584 w 585216"/>
                <a:gd name="connsiteY24" fmla="*/ 469392 h 499872"/>
                <a:gd name="connsiteX25" fmla="*/ 457200 w 585216"/>
                <a:gd name="connsiteY25" fmla="*/ 481584 h 499872"/>
                <a:gd name="connsiteX26" fmla="*/ 432816 w 585216"/>
                <a:gd name="connsiteY26" fmla="*/ 487680 h 499872"/>
                <a:gd name="connsiteX27" fmla="*/ 335280 w 585216"/>
                <a:gd name="connsiteY27" fmla="*/ 499872 h 499872"/>
                <a:gd name="connsiteX28" fmla="*/ 188976 w 585216"/>
                <a:gd name="connsiteY28" fmla="*/ 487680 h 499872"/>
                <a:gd name="connsiteX29" fmla="*/ 152400 w 585216"/>
                <a:gd name="connsiteY29" fmla="*/ 475488 h 499872"/>
                <a:gd name="connsiteX30" fmla="*/ 54864 w 585216"/>
                <a:gd name="connsiteY30" fmla="*/ 499872 h 4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85216" h="499872">
                  <a:moveTo>
                    <a:pt x="54864" y="499872"/>
                  </a:moveTo>
                  <a:cubicBezTo>
                    <a:pt x="44704" y="485648"/>
                    <a:pt x="35304" y="470850"/>
                    <a:pt x="24384" y="457200"/>
                  </a:cubicBezTo>
                  <a:cubicBezTo>
                    <a:pt x="-1709" y="424583"/>
                    <a:pt x="11253" y="454384"/>
                    <a:pt x="0" y="420624"/>
                  </a:cubicBezTo>
                  <a:cubicBezTo>
                    <a:pt x="2032" y="361696"/>
                    <a:pt x="592" y="302546"/>
                    <a:pt x="6096" y="243840"/>
                  </a:cubicBezTo>
                  <a:cubicBezTo>
                    <a:pt x="6780" y="236546"/>
                    <a:pt x="15256" y="232222"/>
                    <a:pt x="18288" y="225552"/>
                  </a:cubicBezTo>
                  <a:cubicBezTo>
                    <a:pt x="55584" y="143500"/>
                    <a:pt x="12444" y="204367"/>
                    <a:pt x="79248" y="109728"/>
                  </a:cubicBezTo>
                  <a:cubicBezTo>
                    <a:pt x="88400" y="96762"/>
                    <a:pt x="100627" y="86154"/>
                    <a:pt x="109728" y="73152"/>
                  </a:cubicBezTo>
                  <a:cubicBezTo>
                    <a:pt x="114939" y="65707"/>
                    <a:pt x="114939" y="54586"/>
                    <a:pt x="121920" y="48768"/>
                  </a:cubicBezTo>
                  <a:cubicBezTo>
                    <a:pt x="128356" y="43404"/>
                    <a:pt x="138176" y="44704"/>
                    <a:pt x="146304" y="42672"/>
                  </a:cubicBezTo>
                  <a:cubicBezTo>
                    <a:pt x="148336" y="36576"/>
                    <a:pt x="147856" y="28928"/>
                    <a:pt x="152400" y="24384"/>
                  </a:cubicBezTo>
                  <a:cubicBezTo>
                    <a:pt x="158095" y="18689"/>
                    <a:pt x="202636" y="1851"/>
                    <a:pt x="207264" y="0"/>
                  </a:cubicBezTo>
                  <a:cubicBezTo>
                    <a:pt x="288544" y="6096"/>
                    <a:pt x="370485" y="6281"/>
                    <a:pt x="451104" y="18288"/>
                  </a:cubicBezTo>
                  <a:cubicBezTo>
                    <a:pt x="467308" y="20701"/>
                    <a:pt x="479123" y="35346"/>
                    <a:pt x="493776" y="42672"/>
                  </a:cubicBezTo>
                  <a:cubicBezTo>
                    <a:pt x="499523" y="45546"/>
                    <a:pt x="506158" y="46237"/>
                    <a:pt x="512064" y="48768"/>
                  </a:cubicBezTo>
                  <a:cubicBezTo>
                    <a:pt x="520417" y="52348"/>
                    <a:pt x="528320" y="56896"/>
                    <a:pt x="536448" y="60960"/>
                  </a:cubicBezTo>
                  <a:cubicBezTo>
                    <a:pt x="540512" y="69088"/>
                    <a:pt x="543824" y="77638"/>
                    <a:pt x="548640" y="85344"/>
                  </a:cubicBezTo>
                  <a:cubicBezTo>
                    <a:pt x="554025" y="93960"/>
                    <a:pt x="563155" y="100295"/>
                    <a:pt x="566928" y="109728"/>
                  </a:cubicBezTo>
                  <a:cubicBezTo>
                    <a:pt x="571518" y="121204"/>
                    <a:pt x="570600" y="134184"/>
                    <a:pt x="573024" y="146304"/>
                  </a:cubicBezTo>
                  <a:cubicBezTo>
                    <a:pt x="574667" y="154519"/>
                    <a:pt x="577477" y="162473"/>
                    <a:pt x="579120" y="170688"/>
                  </a:cubicBezTo>
                  <a:cubicBezTo>
                    <a:pt x="581544" y="182808"/>
                    <a:pt x="583184" y="195072"/>
                    <a:pt x="585216" y="207264"/>
                  </a:cubicBezTo>
                  <a:cubicBezTo>
                    <a:pt x="583184" y="243840"/>
                    <a:pt x="582162" y="280486"/>
                    <a:pt x="579120" y="316992"/>
                  </a:cubicBezTo>
                  <a:cubicBezTo>
                    <a:pt x="578094" y="329309"/>
                    <a:pt x="577248" y="341952"/>
                    <a:pt x="573024" y="353568"/>
                  </a:cubicBezTo>
                  <a:cubicBezTo>
                    <a:pt x="568975" y="364703"/>
                    <a:pt x="560490" y="373691"/>
                    <a:pt x="554736" y="384048"/>
                  </a:cubicBezTo>
                  <a:cubicBezTo>
                    <a:pt x="534677" y="420155"/>
                    <a:pt x="552776" y="398200"/>
                    <a:pt x="524256" y="426720"/>
                  </a:cubicBezTo>
                  <a:cubicBezTo>
                    <a:pt x="514037" y="457377"/>
                    <a:pt x="522342" y="444937"/>
                    <a:pt x="481584" y="469392"/>
                  </a:cubicBezTo>
                  <a:cubicBezTo>
                    <a:pt x="473792" y="474067"/>
                    <a:pt x="465709" y="478393"/>
                    <a:pt x="457200" y="481584"/>
                  </a:cubicBezTo>
                  <a:cubicBezTo>
                    <a:pt x="449355" y="484526"/>
                    <a:pt x="441101" y="486437"/>
                    <a:pt x="432816" y="487680"/>
                  </a:cubicBezTo>
                  <a:cubicBezTo>
                    <a:pt x="400413" y="492540"/>
                    <a:pt x="367792" y="495808"/>
                    <a:pt x="335280" y="499872"/>
                  </a:cubicBezTo>
                  <a:cubicBezTo>
                    <a:pt x="286512" y="495808"/>
                    <a:pt x="237484" y="494148"/>
                    <a:pt x="188976" y="487680"/>
                  </a:cubicBezTo>
                  <a:cubicBezTo>
                    <a:pt x="176237" y="485981"/>
                    <a:pt x="165251" y="475488"/>
                    <a:pt x="152400" y="475488"/>
                  </a:cubicBezTo>
                  <a:lnTo>
                    <a:pt x="54864" y="499872"/>
                  </a:ln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Freeform 156"/>
            <p:cNvSpPr/>
            <p:nvPr/>
          </p:nvSpPr>
          <p:spPr>
            <a:xfrm rot="8385932">
              <a:off x="3788995" y="2793808"/>
              <a:ext cx="316901" cy="179964"/>
            </a:xfrm>
            <a:custGeom>
              <a:avLst/>
              <a:gdLst>
                <a:gd name="connsiteX0" fmla="*/ 49149 w 756285"/>
                <a:gd name="connsiteY0" fmla="*/ 429442 h 429485"/>
                <a:gd name="connsiteX1" fmla="*/ 18669 w 756285"/>
                <a:gd name="connsiteY1" fmla="*/ 405058 h 429485"/>
                <a:gd name="connsiteX2" fmla="*/ 381 w 756285"/>
                <a:gd name="connsiteY2" fmla="*/ 386770 h 429485"/>
                <a:gd name="connsiteX3" fmla="*/ 110109 w 756285"/>
                <a:gd name="connsiteY3" fmla="*/ 191698 h 429485"/>
                <a:gd name="connsiteX4" fmla="*/ 183261 w 756285"/>
                <a:gd name="connsiteY4" fmla="*/ 142930 h 429485"/>
                <a:gd name="connsiteX5" fmla="*/ 268605 w 756285"/>
                <a:gd name="connsiteY5" fmla="*/ 88066 h 429485"/>
                <a:gd name="connsiteX6" fmla="*/ 366141 w 756285"/>
                <a:gd name="connsiteY6" fmla="*/ 33202 h 429485"/>
                <a:gd name="connsiteX7" fmla="*/ 408813 w 756285"/>
                <a:gd name="connsiteY7" fmla="*/ 27106 h 429485"/>
                <a:gd name="connsiteX8" fmla="*/ 475869 w 756285"/>
                <a:gd name="connsiteY8" fmla="*/ 2722 h 429485"/>
                <a:gd name="connsiteX9" fmla="*/ 652653 w 756285"/>
                <a:gd name="connsiteY9" fmla="*/ 27106 h 429485"/>
                <a:gd name="connsiteX10" fmla="*/ 713613 w 756285"/>
                <a:gd name="connsiteY10" fmla="*/ 69778 h 429485"/>
                <a:gd name="connsiteX11" fmla="*/ 731901 w 756285"/>
                <a:gd name="connsiteY11" fmla="*/ 100258 h 429485"/>
                <a:gd name="connsiteX12" fmla="*/ 744093 w 756285"/>
                <a:gd name="connsiteY12" fmla="*/ 118546 h 429485"/>
                <a:gd name="connsiteX13" fmla="*/ 750189 w 756285"/>
                <a:gd name="connsiteY13" fmla="*/ 155122 h 429485"/>
                <a:gd name="connsiteX14" fmla="*/ 756285 w 756285"/>
                <a:gd name="connsiteY14" fmla="*/ 173410 h 429485"/>
                <a:gd name="connsiteX15" fmla="*/ 750189 w 756285"/>
                <a:gd name="connsiteY15" fmla="*/ 301426 h 429485"/>
                <a:gd name="connsiteX16" fmla="*/ 744093 w 756285"/>
                <a:gd name="connsiteY16" fmla="*/ 338002 h 429485"/>
                <a:gd name="connsiteX17" fmla="*/ 701421 w 756285"/>
                <a:gd name="connsiteY17" fmla="*/ 374578 h 429485"/>
                <a:gd name="connsiteX18" fmla="*/ 670941 w 756285"/>
                <a:gd name="connsiteY18" fmla="*/ 386770 h 429485"/>
                <a:gd name="connsiteX19" fmla="*/ 652653 w 756285"/>
                <a:gd name="connsiteY19" fmla="*/ 392866 h 429485"/>
                <a:gd name="connsiteX20" fmla="*/ 323469 w 756285"/>
                <a:gd name="connsiteY20" fmla="*/ 398962 h 429485"/>
                <a:gd name="connsiteX21" fmla="*/ 49149 w 756285"/>
                <a:gd name="connsiteY21" fmla="*/ 429442 h 429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6285" h="429485">
                  <a:moveTo>
                    <a:pt x="49149" y="429442"/>
                  </a:moveTo>
                  <a:cubicBezTo>
                    <a:pt x="-1651" y="430458"/>
                    <a:pt x="28461" y="413626"/>
                    <a:pt x="18669" y="405058"/>
                  </a:cubicBezTo>
                  <a:cubicBezTo>
                    <a:pt x="12181" y="399381"/>
                    <a:pt x="954" y="395372"/>
                    <a:pt x="381" y="386770"/>
                  </a:cubicBezTo>
                  <a:cubicBezTo>
                    <a:pt x="-5264" y="302091"/>
                    <a:pt x="52697" y="249110"/>
                    <a:pt x="110109" y="191698"/>
                  </a:cubicBezTo>
                  <a:cubicBezTo>
                    <a:pt x="155772" y="146035"/>
                    <a:pt x="130328" y="160574"/>
                    <a:pt x="183261" y="142930"/>
                  </a:cubicBezTo>
                  <a:cubicBezTo>
                    <a:pt x="327116" y="15059"/>
                    <a:pt x="179727" y="129542"/>
                    <a:pt x="268605" y="88066"/>
                  </a:cubicBezTo>
                  <a:cubicBezTo>
                    <a:pt x="280694" y="82425"/>
                    <a:pt x="343205" y="40259"/>
                    <a:pt x="366141" y="33202"/>
                  </a:cubicBezTo>
                  <a:cubicBezTo>
                    <a:pt x="379874" y="28976"/>
                    <a:pt x="394589" y="29138"/>
                    <a:pt x="408813" y="27106"/>
                  </a:cubicBezTo>
                  <a:cubicBezTo>
                    <a:pt x="431165" y="18978"/>
                    <a:pt x="452189" y="4942"/>
                    <a:pt x="475869" y="2722"/>
                  </a:cubicBezTo>
                  <a:cubicBezTo>
                    <a:pt x="540633" y="-3350"/>
                    <a:pt x="596638" y="-902"/>
                    <a:pt x="652653" y="27106"/>
                  </a:cubicBezTo>
                  <a:cubicBezTo>
                    <a:pt x="667663" y="34611"/>
                    <a:pt x="698322" y="58309"/>
                    <a:pt x="713613" y="69778"/>
                  </a:cubicBezTo>
                  <a:cubicBezTo>
                    <a:pt x="719709" y="79938"/>
                    <a:pt x="725621" y="90210"/>
                    <a:pt x="731901" y="100258"/>
                  </a:cubicBezTo>
                  <a:cubicBezTo>
                    <a:pt x="735784" y="106471"/>
                    <a:pt x="741776" y="111595"/>
                    <a:pt x="744093" y="118546"/>
                  </a:cubicBezTo>
                  <a:cubicBezTo>
                    <a:pt x="748002" y="130272"/>
                    <a:pt x="747508" y="143056"/>
                    <a:pt x="750189" y="155122"/>
                  </a:cubicBezTo>
                  <a:cubicBezTo>
                    <a:pt x="751583" y="161395"/>
                    <a:pt x="754253" y="167314"/>
                    <a:pt x="756285" y="173410"/>
                  </a:cubicBezTo>
                  <a:cubicBezTo>
                    <a:pt x="754253" y="216082"/>
                    <a:pt x="753345" y="258822"/>
                    <a:pt x="750189" y="301426"/>
                  </a:cubicBezTo>
                  <a:cubicBezTo>
                    <a:pt x="749276" y="313752"/>
                    <a:pt x="748002" y="326276"/>
                    <a:pt x="744093" y="338002"/>
                  </a:cubicBezTo>
                  <a:cubicBezTo>
                    <a:pt x="737497" y="357791"/>
                    <a:pt x="718505" y="366036"/>
                    <a:pt x="701421" y="374578"/>
                  </a:cubicBezTo>
                  <a:cubicBezTo>
                    <a:pt x="691634" y="379472"/>
                    <a:pt x="681187" y="382928"/>
                    <a:pt x="670941" y="386770"/>
                  </a:cubicBezTo>
                  <a:cubicBezTo>
                    <a:pt x="664924" y="389026"/>
                    <a:pt x="659075" y="392641"/>
                    <a:pt x="652653" y="392866"/>
                  </a:cubicBezTo>
                  <a:cubicBezTo>
                    <a:pt x="542974" y="396714"/>
                    <a:pt x="433197" y="396930"/>
                    <a:pt x="323469" y="398962"/>
                  </a:cubicBezTo>
                  <a:cubicBezTo>
                    <a:pt x="179389" y="410045"/>
                    <a:pt x="99949" y="428426"/>
                    <a:pt x="49149" y="42944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Freeform 157"/>
            <p:cNvSpPr/>
            <p:nvPr/>
          </p:nvSpPr>
          <p:spPr>
            <a:xfrm rot="8385932">
              <a:off x="3114664" y="2348071"/>
              <a:ext cx="248135" cy="237555"/>
            </a:xfrm>
            <a:custGeom>
              <a:avLst/>
              <a:gdLst>
                <a:gd name="connsiteX0" fmla="*/ 866 w 592178"/>
                <a:gd name="connsiteY0" fmla="*/ 463296 h 566928"/>
                <a:gd name="connsiteX1" fmla="*/ 110594 w 592178"/>
                <a:gd name="connsiteY1" fmla="*/ 6096 h 566928"/>
                <a:gd name="connsiteX2" fmla="*/ 128882 w 592178"/>
                <a:gd name="connsiteY2" fmla="*/ 0 h 566928"/>
                <a:gd name="connsiteX3" fmla="*/ 202034 w 592178"/>
                <a:gd name="connsiteY3" fmla="*/ 6096 h 566928"/>
                <a:gd name="connsiteX4" fmla="*/ 220322 w 592178"/>
                <a:gd name="connsiteY4" fmla="*/ 12192 h 566928"/>
                <a:gd name="connsiteX5" fmla="*/ 226418 w 592178"/>
                <a:gd name="connsiteY5" fmla="*/ 30480 h 566928"/>
                <a:gd name="connsiteX6" fmla="*/ 250802 w 592178"/>
                <a:gd name="connsiteY6" fmla="*/ 36576 h 566928"/>
                <a:gd name="connsiteX7" fmla="*/ 323954 w 592178"/>
                <a:gd name="connsiteY7" fmla="*/ 103632 h 566928"/>
                <a:gd name="connsiteX8" fmla="*/ 348338 w 592178"/>
                <a:gd name="connsiteY8" fmla="*/ 109728 h 566928"/>
                <a:gd name="connsiteX9" fmla="*/ 384914 w 592178"/>
                <a:gd name="connsiteY9" fmla="*/ 152400 h 566928"/>
                <a:gd name="connsiteX10" fmla="*/ 403202 w 592178"/>
                <a:gd name="connsiteY10" fmla="*/ 158496 h 566928"/>
                <a:gd name="connsiteX11" fmla="*/ 488546 w 592178"/>
                <a:gd name="connsiteY11" fmla="*/ 213360 h 566928"/>
                <a:gd name="connsiteX12" fmla="*/ 525122 w 592178"/>
                <a:gd name="connsiteY12" fmla="*/ 243840 h 566928"/>
                <a:gd name="connsiteX13" fmla="*/ 555602 w 592178"/>
                <a:gd name="connsiteY13" fmla="*/ 262128 h 566928"/>
                <a:gd name="connsiteX14" fmla="*/ 567794 w 592178"/>
                <a:gd name="connsiteY14" fmla="*/ 280416 h 566928"/>
                <a:gd name="connsiteX15" fmla="*/ 586082 w 592178"/>
                <a:gd name="connsiteY15" fmla="*/ 292608 h 566928"/>
                <a:gd name="connsiteX16" fmla="*/ 592178 w 592178"/>
                <a:gd name="connsiteY16" fmla="*/ 310896 h 566928"/>
                <a:gd name="connsiteX17" fmla="*/ 579986 w 592178"/>
                <a:gd name="connsiteY17" fmla="*/ 402336 h 566928"/>
                <a:gd name="connsiteX18" fmla="*/ 567794 w 592178"/>
                <a:gd name="connsiteY18" fmla="*/ 432816 h 566928"/>
                <a:gd name="connsiteX19" fmla="*/ 549506 w 592178"/>
                <a:gd name="connsiteY19" fmla="*/ 493776 h 566928"/>
                <a:gd name="connsiteX20" fmla="*/ 531218 w 592178"/>
                <a:gd name="connsiteY20" fmla="*/ 505968 h 566928"/>
                <a:gd name="connsiteX21" fmla="*/ 525122 w 592178"/>
                <a:gd name="connsiteY21" fmla="*/ 524256 h 566928"/>
                <a:gd name="connsiteX22" fmla="*/ 506834 w 592178"/>
                <a:gd name="connsiteY22" fmla="*/ 530352 h 566928"/>
                <a:gd name="connsiteX23" fmla="*/ 476354 w 592178"/>
                <a:gd name="connsiteY23" fmla="*/ 536448 h 566928"/>
                <a:gd name="connsiteX24" fmla="*/ 464162 w 592178"/>
                <a:gd name="connsiteY24" fmla="*/ 554736 h 566928"/>
                <a:gd name="connsiteX25" fmla="*/ 415394 w 592178"/>
                <a:gd name="connsiteY25" fmla="*/ 566928 h 566928"/>
                <a:gd name="connsiteX26" fmla="*/ 323954 w 592178"/>
                <a:gd name="connsiteY26" fmla="*/ 560832 h 566928"/>
                <a:gd name="connsiteX27" fmla="*/ 250802 w 592178"/>
                <a:gd name="connsiteY27" fmla="*/ 536448 h 566928"/>
                <a:gd name="connsiteX28" fmla="*/ 232514 w 592178"/>
                <a:gd name="connsiteY28" fmla="*/ 530352 h 566928"/>
                <a:gd name="connsiteX29" fmla="*/ 171554 w 592178"/>
                <a:gd name="connsiteY29" fmla="*/ 524256 h 566928"/>
                <a:gd name="connsiteX30" fmla="*/ 110594 w 592178"/>
                <a:gd name="connsiteY30" fmla="*/ 505968 h 566928"/>
                <a:gd name="connsiteX31" fmla="*/ 61826 w 592178"/>
                <a:gd name="connsiteY31" fmla="*/ 493776 h 566928"/>
                <a:gd name="connsiteX32" fmla="*/ 866 w 592178"/>
                <a:gd name="connsiteY32" fmla="*/ 463296 h 566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2178" h="566928">
                  <a:moveTo>
                    <a:pt x="866" y="463296"/>
                  </a:moveTo>
                  <a:cubicBezTo>
                    <a:pt x="8994" y="382016"/>
                    <a:pt x="68852" y="157163"/>
                    <a:pt x="110594" y="6096"/>
                  </a:cubicBezTo>
                  <a:cubicBezTo>
                    <a:pt x="112305" y="-98"/>
                    <a:pt x="122456" y="0"/>
                    <a:pt x="128882" y="0"/>
                  </a:cubicBezTo>
                  <a:cubicBezTo>
                    <a:pt x="153351" y="0"/>
                    <a:pt x="177650" y="4064"/>
                    <a:pt x="202034" y="6096"/>
                  </a:cubicBezTo>
                  <a:cubicBezTo>
                    <a:pt x="208130" y="8128"/>
                    <a:pt x="215778" y="7648"/>
                    <a:pt x="220322" y="12192"/>
                  </a:cubicBezTo>
                  <a:cubicBezTo>
                    <a:pt x="224866" y="16736"/>
                    <a:pt x="221400" y="26466"/>
                    <a:pt x="226418" y="30480"/>
                  </a:cubicBezTo>
                  <a:cubicBezTo>
                    <a:pt x="232960" y="35714"/>
                    <a:pt x="242674" y="34544"/>
                    <a:pt x="250802" y="36576"/>
                  </a:cubicBezTo>
                  <a:cubicBezTo>
                    <a:pt x="271363" y="57137"/>
                    <a:pt x="302422" y="89277"/>
                    <a:pt x="323954" y="103632"/>
                  </a:cubicBezTo>
                  <a:cubicBezTo>
                    <a:pt x="330925" y="108279"/>
                    <a:pt x="340210" y="107696"/>
                    <a:pt x="348338" y="109728"/>
                  </a:cubicBezTo>
                  <a:cubicBezTo>
                    <a:pt x="360530" y="123952"/>
                    <a:pt x="370912" y="139954"/>
                    <a:pt x="384914" y="152400"/>
                  </a:cubicBezTo>
                  <a:cubicBezTo>
                    <a:pt x="389717" y="156669"/>
                    <a:pt x="397663" y="155238"/>
                    <a:pt x="403202" y="158496"/>
                  </a:cubicBezTo>
                  <a:cubicBezTo>
                    <a:pt x="432352" y="175643"/>
                    <a:pt x="460152" y="194988"/>
                    <a:pt x="488546" y="213360"/>
                  </a:cubicBezTo>
                  <a:cubicBezTo>
                    <a:pt x="557594" y="258038"/>
                    <a:pt x="450365" y="187772"/>
                    <a:pt x="525122" y="243840"/>
                  </a:cubicBezTo>
                  <a:cubicBezTo>
                    <a:pt x="534601" y="250949"/>
                    <a:pt x="545442" y="256032"/>
                    <a:pt x="555602" y="262128"/>
                  </a:cubicBezTo>
                  <a:cubicBezTo>
                    <a:pt x="559666" y="268224"/>
                    <a:pt x="562613" y="275235"/>
                    <a:pt x="567794" y="280416"/>
                  </a:cubicBezTo>
                  <a:cubicBezTo>
                    <a:pt x="572975" y="285597"/>
                    <a:pt x="581505" y="286887"/>
                    <a:pt x="586082" y="292608"/>
                  </a:cubicBezTo>
                  <a:cubicBezTo>
                    <a:pt x="590096" y="297626"/>
                    <a:pt x="590146" y="304800"/>
                    <a:pt x="592178" y="310896"/>
                  </a:cubicBezTo>
                  <a:cubicBezTo>
                    <a:pt x="589188" y="343790"/>
                    <a:pt x="590083" y="372045"/>
                    <a:pt x="579986" y="402336"/>
                  </a:cubicBezTo>
                  <a:cubicBezTo>
                    <a:pt x="576526" y="412717"/>
                    <a:pt x="571254" y="422435"/>
                    <a:pt x="567794" y="432816"/>
                  </a:cubicBezTo>
                  <a:cubicBezTo>
                    <a:pt x="564308" y="443274"/>
                    <a:pt x="555563" y="489738"/>
                    <a:pt x="549506" y="493776"/>
                  </a:cubicBezTo>
                  <a:lnTo>
                    <a:pt x="531218" y="505968"/>
                  </a:lnTo>
                  <a:cubicBezTo>
                    <a:pt x="529186" y="512064"/>
                    <a:pt x="529666" y="519712"/>
                    <a:pt x="525122" y="524256"/>
                  </a:cubicBezTo>
                  <a:cubicBezTo>
                    <a:pt x="520578" y="528800"/>
                    <a:pt x="513068" y="528794"/>
                    <a:pt x="506834" y="530352"/>
                  </a:cubicBezTo>
                  <a:cubicBezTo>
                    <a:pt x="496782" y="532865"/>
                    <a:pt x="486514" y="534416"/>
                    <a:pt x="476354" y="536448"/>
                  </a:cubicBezTo>
                  <a:cubicBezTo>
                    <a:pt x="472290" y="542544"/>
                    <a:pt x="469883" y="550159"/>
                    <a:pt x="464162" y="554736"/>
                  </a:cubicBezTo>
                  <a:cubicBezTo>
                    <a:pt x="457914" y="559735"/>
                    <a:pt x="416912" y="566624"/>
                    <a:pt x="415394" y="566928"/>
                  </a:cubicBezTo>
                  <a:cubicBezTo>
                    <a:pt x="384914" y="564896"/>
                    <a:pt x="353991" y="566394"/>
                    <a:pt x="323954" y="560832"/>
                  </a:cubicBezTo>
                  <a:cubicBezTo>
                    <a:pt x="298681" y="556152"/>
                    <a:pt x="275186" y="544576"/>
                    <a:pt x="250802" y="536448"/>
                  </a:cubicBezTo>
                  <a:cubicBezTo>
                    <a:pt x="244706" y="534416"/>
                    <a:pt x="238908" y="530991"/>
                    <a:pt x="232514" y="530352"/>
                  </a:cubicBezTo>
                  <a:lnTo>
                    <a:pt x="171554" y="524256"/>
                  </a:lnTo>
                  <a:cubicBezTo>
                    <a:pt x="148326" y="516513"/>
                    <a:pt x="138509" y="512947"/>
                    <a:pt x="110594" y="505968"/>
                  </a:cubicBezTo>
                  <a:lnTo>
                    <a:pt x="61826" y="493776"/>
                  </a:lnTo>
                  <a:cubicBezTo>
                    <a:pt x="43998" y="467034"/>
                    <a:pt x="-7262" y="544576"/>
                    <a:pt x="866" y="463296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Freeform 158"/>
            <p:cNvSpPr/>
            <p:nvPr/>
          </p:nvSpPr>
          <p:spPr>
            <a:xfrm rot="8385932">
              <a:off x="4276253" y="2683877"/>
              <a:ext cx="171227" cy="195072"/>
            </a:xfrm>
            <a:custGeom>
              <a:avLst/>
              <a:gdLst>
                <a:gd name="connsiteX0" fmla="*/ 384251 w 408635"/>
                <a:gd name="connsiteY0" fmla="*/ 8341 h 465541"/>
                <a:gd name="connsiteX1" fmla="*/ 311099 w 408635"/>
                <a:gd name="connsiteY1" fmla="*/ 38821 h 465541"/>
                <a:gd name="connsiteX2" fmla="*/ 292811 w 408635"/>
                <a:gd name="connsiteY2" fmla="*/ 51013 h 465541"/>
                <a:gd name="connsiteX3" fmla="*/ 256235 w 408635"/>
                <a:gd name="connsiteY3" fmla="*/ 81493 h 465541"/>
                <a:gd name="connsiteX4" fmla="*/ 244043 w 408635"/>
                <a:gd name="connsiteY4" fmla="*/ 99781 h 465541"/>
                <a:gd name="connsiteX5" fmla="*/ 195275 w 408635"/>
                <a:gd name="connsiteY5" fmla="*/ 136357 h 465541"/>
                <a:gd name="connsiteX6" fmla="*/ 183083 w 408635"/>
                <a:gd name="connsiteY6" fmla="*/ 160741 h 465541"/>
                <a:gd name="connsiteX7" fmla="*/ 164795 w 408635"/>
                <a:gd name="connsiteY7" fmla="*/ 166837 h 465541"/>
                <a:gd name="connsiteX8" fmla="*/ 134315 w 408635"/>
                <a:gd name="connsiteY8" fmla="*/ 191221 h 465541"/>
                <a:gd name="connsiteX9" fmla="*/ 73355 w 408635"/>
                <a:gd name="connsiteY9" fmla="*/ 233893 h 465541"/>
                <a:gd name="connsiteX10" fmla="*/ 18491 w 408635"/>
                <a:gd name="connsiteY10" fmla="*/ 264373 h 465541"/>
                <a:gd name="connsiteX11" fmla="*/ 12395 w 408635"/>
                <a:gd name="connsiteY11" fmla="*/ 282661 h 465541"/>
                <a:gd name="connsiteX12" fmla="*/ 203 w 408635"/>
                <a:gd name="connsiteY12" fmla="*/ 300949 h 465541"/>
                <a:gd name="connsiteX13" fmla="*/ 6299 w 408635"/>
                <a:gd name="connsiteY13" fmla="*/ 331429 h 465541"/>
                <a:gd name="connsiteX14" fmla="*/ 30683 w 408635"/>
                <a:gd name="connsiteY14" fmla="*/ 386293 h 465541"/>
                <a:gd name="connsiteX15" fmla="*/ 48971 w 408635"/>
                <a:gd name="connsiteY15" fmla="*/ 404581 h 465541"/>
                <a:gd name="connsiteX16" fmla="*/ 73355 w 408635"/>
                <a:gd name="connsiteY16" fmla="*/ 410677 h 465541"/>
                <a:gd name="connsiteX17" fmla="*/ 109931 w 408635"/>
                <a:gd name="connsiteY17" fmla="*/ 435061 h 465541"/>
                <a:gd name="connsiteX18" fmla="*/ 128219 w 408635"/>
                <a:gd name="connsiteY18" fmla="*/ 441157 h 465541"/>
                <a:gd name="connsiteX19" fmla="*/ 183083 w 408635"/>
                <a:gd name="connsiteY19" fmla="*/ 453349 h 465541"/>
                <a:gd name="connsiteX20" fmla="*/ 213563 w 408635"/>
                <a:gd name="connsiteY20" fmla="*/ 465541 h 465541"/>
                <a:gd name="connsiteX21" fmla="*/ 292811 w 408635"/>
                <a:gd name="connsiteY21" fmla="*/ 453349 h 465541"/>
                <a:gd name="connsiteX22" fmla="*/ 341579 w 408635"/>
                <a:gd name="connsiteY22" fmla="*/ 435061 h 465541"/>
                <a:gd name="connsiteX23" fmla="*/ 347675 w 408635"/>
                <a:gd name="connsiteY23" fmla="*/ 416773 h 465541"/>
                <a:gd name="connsiteX24" fmla="*/ 365963 w 408635"/>
                <a:gd name="connsiteY24" fmla="*/ 410677 h 465541"/>
                <a:gd name="connsiteX25" fmla="*/ 378155 w 408635"/>
                <a:gd name="connsiteY25" fmla="*/ 361909 h 465541"/>
                <a:gd name="connsiteX26" fmla="*/ 396443 w 408635"/>
                <a:gd name="connsiteY26" fmla="*/ 331429 h 465541"/>
                <a:gd name="connsiteX27" fmla="*/ 408635 w 408635"/>
                <a:gd name="connsiteY27" fmla="*/ 288757 h 465541"/>
                <a:gd name="connsiteX28" fmla="*/ 396443 w 408635"/>
                <a:gd name="connsiteY28" fmla="*/ 166837 h 465541"/>
                <a:gd name="connsiteX29" fmla="*/ 384251 w 408635"/>
                <a:gd name="connsiteY29" fmla="*/ 142453 h 465541"/>
                <a:gd name="connsiteX30" fmla="*/ 384251 w 408635"/>
                <a:gd name="connsiteY30" fmla="*/ 8341 h 465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08635" h="465541">
                  <a:moveTo>
                    <a:pt x="384251" y="8341"/>
                  </a:moveTo>
                  <a:cubicBezTo>
                    <a:pt x="372059" y="-8931"/>
                    <a:pt x="349590" y="330"/>
                    <a:pt x="311099" y="38821"/>
                  </a:cubicBezTo>
                  <a:cubicBezTo>
                    <a:pt x="305918" y="44002"/>
                    <a:pt x="298907" y="46949"/>
                    <a:pt x="292811" y="51013"/>
                  </a:cubicBezTo>
                  <a:cubicBezTo>
                    <a:pt x="263107" y="95569"/>
                    <a:pt x="302641" y="42822"/>
                    <a:pt x="256235" y="81493"/>
                  </a:cubicBezTo>
                  <a:cubicBezTo>
                    <a:pt x="250607" y="86183"/>
                    <a:pt x="248733" y="94153"/>
                    <a:pt x="244043" y="99781"/>
                  </a:cubicBezTo>
                  <a:cubicBezTo>
                    <a:pt x="226266" y="121114"/>
                    <a:pt x="220931" y="120963"/>
                    <a:pt x="195275" y="136357"/>
                  </a:cubicBezTo>
                  <a:cubicBezTo>
                    <a:pt x="191211" y="144485"/>
                    <a:pt x="189509" y="154315"/>
                    <a:pt x="183083" y="160741"/>
                  </a:cubicBezTo>
                  <a:cubicBezTo>
                    <a:pt x="178539" y="165285"/>
                    <a:pt x="170244" y="163431"/>
                    <a:pt x="164795" y="166837"/>
                  </a:cubicBezTo>
                  <a:cubicBezTo>
                    <a:pt x="153762" y="173733"/>
                    <a:pt x="144807" y="183527"/>
                    <a:pt x="134315" y="191221"/>
                  </a:cubicBezTo>
                  <a:cubicBezTo>
                    <a:pt x="114313" y="205889"/>
                    <a:pt x="93794" y="219841"/>
                    <a:pt x="73355" y="233893"/>
                  </a:cubicBezTo>
                  <a:cubicBezTo>
                    <a:pt x="33898" y="261019"/>
                    <a:pt x="49599" y="254004"/>
                    <a:pt x="18491" y="264373"/>
                  </a:cubicBezTo>
                  <a:cubicBezTo>
                    <a:pt x="16459" y="270469"/>
                    <a:pt x="15269" y="276914"/>
                    <a:pt x="12395" y="282661"/>
                  </a:cubicBezTo>
                  <a:cubicBezTo>
                    <a:pt x="9118" y="289214"/>
                    <a:pt x="1112" y="293679"/>
                    <a:pt x="203" y="300949"/>
                  </a:cubicBezTo>
                  <a:cubicBezTo>
                    <a:pt x="-1082" y="311230"/>
                    <a:pt x="4051" y="321315"/>
                    <a:pt x="6299" y="331429"/>
                  </a:cubicBezTo>
                  <a:cubicBezTo>
                    <a:pt x="12170" y="357850"/>
                    <a:pt x="12466" y="362004"/>
                    <a:pt x="30683" y="386293"/>
                  </a:cubicBezTo>
                  <a:cubicBezTo>
                    <a:pt x="35856" y="393190"/>
                    <a:pt x="41486" y="400304"/>
                    <a:pt x="48971" y="404581"/>
                  </a:cubicBezTo>
                  <a:cubicBezTo>
                    <a:pt x="56245" y="408738"/>
                    <a:pt x="65227" y="408645"/>
                    <a:pt x="73355" y="410677"/>
                  </a:cubicBezTo>
                  <a:cubicBezTo>
                    <a:pt x="85547" y="418805"/>
                    <a:pt x="96030" y="430427"/>
                    <a:pt x="109931" y="435061"/>
                  </a:cubicBezTo>
                  <a:cubicBezTo>
                    <a:pt x="116027" y="437093"/>
                    <a:pt x="121985" y="439599"/>
                    <a:pt x="128219" y="441157"/>
                  </a:cubicBezTo>
                  <a:cubicBezTo>
                    <a:pt x="147545" y="445989"/>
                    <a:pt x="164309" y="447091"/>
                    <a:pt x="183083" y="453349"/>
                  </a:cubicBezTo>
                  <a:cubicBezTo>
                    <a:pt x="193464" y="456809"/>
                    <a:pt x="203403" y="461477"/>
                    <a:pt x="213563" y="465541"/>
                  </a:cubicBezTo>
                  <a:cubicBezTo>
                    <a:pt x="239979" y="461477"/>
                    <a:pt x="266542" y="458274"/>
                    <a:pt x="292811" y="453349"/>
                  </a:cubicBezTo>
                  <a:cubicBezTo>
                    <a:pt x="301805" y="451663"/>
                    <a:pt x="338638" y="436237"/>
                    <a:pt x="341579" y="435061"/>
                  </a:cubicBezTo>
                  <a:cubicBezTo>
                    <a:pt x="343611" y="428965"/>
                    <a:pt x="343131" y="421317"/>
                    <a:pt x="347675" y="416773"/>
                  </a:cubicBezTo>
                  <a:cubicBezTo>
                    <a:pt x="352219" y="412229"/>
                    <a:pt x="362842" y="416294"/>
                    <a:pt x="365963" y="410677"/>
                  </a:cubicBezTo>
                  <a:cubicBezTo>
                    <a:pt x="374101" y="396029"/>
                    <a:pt x="369534" y="376277"/>
                    <a:pt x="378155" y="361909"/>
                  </a:cubicBezTo>
                  <a:cubicBezTo>
                    <a:pt x="384251" y="351749"/>
                    <a:pt x="391144" y="342027"/>
                    <a:pt x="396443" y="331429"/>
                  </a:cubicBezTo>
                  <a:cubicBezTo>
                    <a:pt x="400816" y="322684"/>
                    <a:pt x="406682" y="296570"/>
                    <a:pt x="408635" y="288757"/>
                  </a:cubicBezTo>
                  <a:cubicBezTo>
                    <a:pt x="407789" y="276067"/>
                    <a:pt x="406515" y="197054"/>
                    <a:pt x="396443" y="166837"/>
                  </a:cubicBezTo>
                  <a:cubicBezTo>
                    <a:pt x="393569" y="158216"/>
                    <a:pt x="388315" y="150581"/>
                    <a:pt x="384251" y="142453"/>
                  </a:cubicBezTo>
                  <a:cubicBezTo>
                    <a:pt x="369185" y="36993"/>
                    <a:pt x="396443" y="25613"/>
                    <a:pt x="384251" y="834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0" name="Freeform 159"/>
            <p:cNvSpPr/>
            <p:nvPr/>
          </p:nvSpPr>
          <p:spPr>
            <a:xfrm rot="8385932">
              <a:off x="3886485" y="2961822"/>
              <a:ext cx="220817" cy="238341"/>
            </a:xfrm>
            <a:custGeom>
              <a:avLst/>
              <a:gdLst>
                <a:gd name="connsiteX0" fmla="*/ 411158 w 526982"/>
                <a:gd name="connsiteY0" fmla="*/ 1874 h 568802"/>
                <a:gd name="connsiteX1" fmla="*/ 356294 w 526982"/>
                <a:gd name="connsiteY1" fmla="*/ 44546 h 568802"/>
                <a:gd name="connsiteX2" fmla="*/ 313622 w 526982"/>
                <a:gd name="connsiteY2" fmla="*/ 99410 h 568802"/>
                <a:gd name="connsiteX3" fmla="*/ 289238 w 526982"/>
                <a:gd name="connsiteY3" fmla="*/ 129890 h 568802"/>
                <a:gd name="connsiteX4" fmla="*/ 234374 w 526982"/>
                <a:gd name="connsiteY4" fmla="*/ 184754 h 568802"/>
                <a:gd name="connsiteX5" fmla="*/ 130742 w 526982"/>
                <a:gd name="connsiteY5" fmla="*/ 288386 h 568802"/>
                <a:gd name="connsiteX6" fmla="*/ 100262 w 526982"/>
                <a:gd name="connsiteY6" fmla="*/ 331058 h 568802"/>
                <a:gd name="connsiteX7" fmla="*/ 75878 w 526982"/>
                <a:gd name="connsiteY7" fmla="*/ 349346 h 568802"/>
                <a:gd name="connsiteX8" fmla="*/ 14918 w 526982"/>
                <a:gd name="connsiteY8" fmla="*/ 404210 h 568802"/>
                <a:gd name="connsiteX9" fmla="*/ 8822 w 526982"/>
                <a:gd name="connsiteY9" fmla="*/ 452978 h 568802"/>
                <a:gd name="connsiteX10" fmla="*/ 33206 w 526982"/>
                <a:gd name="connsiteY10" fmla="*/ 459074 h 568802"/>
                <a:gd name="connsiteX11" fmla="*/ 63686 w 526982"/>
                <a:gd name="connsiteY11" fmla="*/ 483458 h 568802"/>
                <a:gd name="connsiteX12" fmla="*/ 100262 w 526982"/>
                <a:gd name="connsiteY12" fmla="*/ 489554 h 568802"/>
                <a:gd name="connsiteX13" fmla="*/ 130742 w 526982"/>
                <a:gd name="connsiteY13" fmla="*/ 495650 h 568802"/>
                <a:gd name="connsiteX14" fmla="*/ 228278 w 526982"/>
                <a:gd name="connsiteY14" fmla="*/ 532226 h 568802"/>
                <a:gd name="connsiteX15" fmla="*/ 258758 w 526982"/>
                <a:gd name="connsiteY15" fmla="*/ 538322 h 568802"/>
                <a:gd name="connsiteX16" fmla="*/ 289238 w 526982"/>
                <a:gd name="connsiteY16" fmla="*/ 550514 h 568802"/>
                <a:gd name="connsiteX17" fmla="*/ 386774 w 526982"/>
                <a:gd name="connsiteY17" fmla="*/ 562706 h 568802"/>
                <a:gd name="connsiteX18" fmla="*/ 405062 w 526982"/>
                <a:gd name="connsiteY18" fmla="*/ 568802 h 568802"/>
                <a:gd name="connsiteX19" fmla="*/ 478214 w 526982"/>
                <a:gd name="connsiteY19" fmla="*/ 556610 h 568802"/>
                <a:gd name="connsiteX20" fmla="*/ 496502 w 526982"/>
                <a:gd name="connsiteY20" fmla="*/ 532226 h 568802"/>
                <a:gd name="connsiteX21" fmla="*/ 526982 w 526982"/>
                <a:gd name="connsiteY21" fmla="*/ 507842 h 568802"/>
                <a:gd name="connsiteX22" fmla="*/ 514790 w 526982"/>
                <a:gd name="connsiteY22" fmla="*/ 324962 h 568802"/>
                <a:gd name="connsiteX23" fmla="*/ 508694 w 526982"/>
                <a:gd name="connsiteY23" fmla="*/ 294482 h 568802"/>
                <a:gd name="connsiteX24" fmla="*/ 502598 w 526982"/>
                <a:gd name="connsiteY24" fmla="*/ 251810 h 568802"/>
                <a:gd name="connsiteX25" fmla="*/ 478214 w 526982"/>
                <a:gd name="connsiteY25" fmla="*/ 196946 h 568802"/>
                <a:gd name="connsiteX26" fmla="*/ 466022 w 526982"/>
                <a:gd name="connsiteY26" fmla="*/ 135986 h 568802"/>
                <a:gd name="connsiteX27" fmla="*/ 453830 w 526982"/>
                <a:gd name="connsiteY27" fmla="*/ 105506 h 568802"/>
                <a:gd name="connsiteX28" fmla="*/ 411158 w 526982"/>
                <a:gd name="connsiteY28" fmla="*/ 1874 h 568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6982" h="568802">
                  <a:moveTo>
                    <a:pt x="411158" y="1874"/>
                  </a:moveTo>
                  <a:cubicBezTo>
                    <a:pt x="394902" y="-8286"/>
                    <a:pt x="369145" y="25269"/>
                    <a:pt x="356294" y="44546"/>
                  </a:cubicBezTo>
                  <a:cubicBezTo>
                    <a:pt x="335299" y="76039"/>
                    <a:pt x="348792" y="57206"/>
                    <a:pt x="313622" y="99410"/>
                  </a:cubicBezTo>
                  <a:cubicBezTo>
                    <a:pt x="302722" y="132111"/>
                    <a:pt x="315709" y="105625"/>
                    <a:pt x="289238" y="129890"/>
                  </a:cubicBezTo>
                  <a:cubicBezTo>
                    <a:pt x="270173" y="147366"/>
                    <a:pt x="250931" y="164885"/>
                    <a:pt x="234374" y="184754"/>
                  </a:cubicBezTo>
                  <a:cubicBezTo>
                    <a:pt x="141725" y="295933"/>
                    <a:pt x="301033" y="108078"/>
                    <a:pt x="130742" y="288386"/>
                  </a:cubicBezTo>
                  <a:cubicBezTo>
                    <a:pt x="118740" y="301094"/>
                    <a:pt x="111955" y="318065"/>
                    <a:pt x="100262" y="331058"/>
                  </a:cubicBezTo>
                  <a:cubicBezTo>
                    <a:pt x="93465" y="338610"/>
                    <a:pt x="83062" y="342162"/>
                    <a:pt x="75878" y="349346"/>
                  </a:cubicBezTo>
                  <a:cubicBezTo>
                    <a:pt x="19225" y="405999"/>
                    <a:pt x="62929" y="380205"/>
                    <a:pt x="14918" y="404210"/>
                  </a:cubicBezTo>
                  <a:cubicBezTo>
                    <a:pt x="4475" y="419874"/>
                    <a:pt x="-9313" y="431216"/>
                    <a:pt x="8822" y="452978"/>
                  </a:cubicBezTo>
                  <a:cubicBezTo>
                    <a:pt x="14186" y="459414"/>
                    <a:pt x="25078" y="457042"/>
                    <a:pt x="33206" y="459074"/>
                  </a:cubicBezTo>
                  <a:cubicBezTo>
                    <a:pt x="43366" y="467202"/>
                    <a:pt x="51841" y="478074"/>
                    <a:pt x="63686" y="483458"/>
                  </a:cubicBezTo>
                  <a:cubicBezTo>
                    <a:pt x="74938" y="488573"/>
                    <a:pt x="88101" y="487343"/>
                    <a:pt x="100262" y="489554"/>
                  </a:cubicBezTo>
                  <a:cubicBezTo>
                    <a:pt x="110456" y="491407"/>
                    <a:pt x="120746" y="492924"/>
                    <a:pt x="130742" y="495650"/>
                  </a:cubicBezTo>
                  <a:cubicBezTo>
                    <a:pt x="177826" y="508491"/>
                    <a:pt x="172848" y="513749"/>
                    <a:pt x="228278" y="532226"/>
                  </a:cubicBezTo>
                  <a:cubicBezTo>
                    <a:pt x="238108" y="535503"/>
                    <a:pt x="248834" y="535345"/>
                    <a:pt x="258758" y="538322"/>
                  </a:cubicBezTo>
                  <a:cubicBezTo>
                    <a:pt x="269239" y="541466"/>
                    <a:pt x="278857" y="547054"/>
                    <a:pt x="289238" y="550514"/>
                  </a:cubicBezTo>
                  <a:cubicBezTo>
                    <a:pt x="321319" y="561208"/>
                    <a:pt x="352120" y="559818"/>
                    <a:pt x="386774" y="562706"/>
                  </a:cubicBezTo>
                  <a:cubicBezTo>
                    <a:pt x="392870" y="564738"/>
                    <a:pt x="398636" y="568802"/>
                    <a:pt x="405062" y="568802"/>
                  </a:cubicBezTo>
                  <a:cubicBezTo>
                    <a:pt x="433603" y="568802"/>
                    <a:pt x="452533" y="563030"/>
                    <a:pt x="478214" y="556610"/>
                  </a:cubicBezTo>
                  <a:cubicBezTo>
                    <a:pt x="484310" y="548482"/>
                    <a:pt x="488697" y="538730"/>
                    <a:pt x="496502" y="532226"/>
                  </a:cubicBezTo>
                  <a:cubicBezTo>
                    <a:pt x="540669" y="495420"/>
                    <a:pt x="489643" y="563850"/>
                    <a:pt x="526982" y="507842"/>
                  </a:cubicBezTo>
                  <a:cubicBezTo>
                    <a:pt x="522918" y="446882"/>
                    <a:pt x="520008" y="385834"/>
                    <a:pt x="514790" y="324962"/>
                  </a:cubicBezTo>
                  <a:cubicBezTo>
                    <a:pt x="513905" y="314639"/>
                    <a:pt x="510397" y="304702"/>
                    <a:pt x="508694" y="294482"/>
                  </a:cubicBezTo>
                  <a:cubicBezTo>
                    <a:pt x="506332" y="280309"/>
                    <a:pt x="506884" y="265524"/>
                    <a:pt x="502598" y="251810"/>
                  </a:cubicBezTo>
                  <a:cubicBezTo>
                    <a:pt x="496629" y="232708"/>
                    <a:pt x="486342" y="215234"/>
                    <a:pt x="478214" y="196946"/>
                  </a:cubicBezTo>
                  <a:cubicBezTo>
                    <a:pt x="475213" y="178938"/>
                    <a:pt x="472085" y="154174"/>
                    <a:pt x="466022" y="135986"/>
                  </a:cubicBezTo>
                  <a:cubicBezTo>
                    <a:pt x="462562" y="125605"/>
                    <a:pt x="457894" y="115666"/>
                    <a:pt x="453830" y="105506"/>
                  </a:cubicBezTo>
                  <a:cubicBezTo>
                    <a:pt x="447228" y="26279"/>
                    <a:pt x="427414" y="12034"/>
                    <a:pt x="411158" y="1874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Freeform 160"/>
            <p:cNvSpPr/>
            <p:nvPr/>
          </p:nvSpPr>
          <p:spPr>
            <a:xfrm rot="6335706">
              <a:off x="3608277" y="2941782"/>
              <a:ext cx="249319" cy="236056"/>
            </a:xfrm>
            <a:custGeom>
              <a:avLst/>
              <a:gdLst>
                <a:gd name="connsiteX0" fmla="*/ 24452 w 542612"/>
                <a:gd name="connsiteY0" fmla="*/ 195072 h 567699"/>
                <a:gd name="connsiteX1" fmla="*/ 469460 w 542612"/>
                <a:gd name="connsiteY1" fmla="*/ 566928 h 567699"/>
                <a:gd name="connsiteX2" fmla="*/ 481652 w 542612"/>
                <a:gd name="connsiteY2" fmla="*/ 548640 h 567699"/>
                <a:gd name="connsiteX3" fmla="*/ 487748 w 542612"/>
                <a:gd name="connsiteY3" fmla="*/ 530352 h 567699"/>
                <a:gd name="connsiteX4" fmla="*/ 506036 w 542612"/>
                <a:gd name="connsiteY4" fmla="*/ 499872 h 567699"/>
                <a:gd name="connsiteX5" fmla="*/ 518228 w 542612"/>
                <a:gd name="connsiteY5" fmla="*/ 384048 h 567699"/>
                <a:gd name="connsiteX6" fmla="*/ 536516 w 542612"/>
                <a:gd name="connsiteY6" fmla="*/ 243840 h 567699"/>
                <a:gd name="connsiteX7" fmla="*/ 542612 w 542612"/>
                <a:gd name="connsiteY7" fmla="*/ 188976 h 567699"/>
                <a:gd name="connsiteX8" fmla="*/ 536516 w 542612"/>
                <a:gd name="connsiteY8" fmla="*/ 97536 h 567699"/>
                <a:gd name="connsiteX9" fmla="*/ 530420 w 542612"/>
                <a:gd name="connsiteY9" fmla="*/ 79248 h 567699"/>
                <a:gd name="connsiteX10" fmla="*/ 506036 w 542612"/>
                <a:gd name="connsiteY10" fmla="*/ 60960 h 567699"/>
                <a:gd name="connsiteX11" fmla="*/ 487748 w 542612"/>
                <a:gd name="connsiteY11" fmla="*/ 42672 h 567699"/>
                <a:gd name="connsiteX12" fmla="*/ 457268 w 542612"/>
                <a:gd name="connsiteY12" fmla="*/ 36576 h 567699"/>
                <a:gd name="connsiteX13" fmla="*/ 438980 w 542612"/>
                <a:gd name="connsiteY13" fmla="*/ 18288 h 567699"/>
                <a:gd name="connsiteX14" fmla="*/ 390212 w 542612"/>
                <a:gd name="connsiteY14" fmla="*/ 0 h 567699"/>
                <a:gd name="connsiteX15" fmla="*/ 201236 w 542612"/>
                <a:gd name="connsiteY15" fmla="*/ 6096 h 567699"/>
                <a:gd name="connsiteX16" fmla="*/ 182948 w 542612"/>
                <a:gd name="connsiteY16" fmla="*/ 12192 h 567699"/>
                <a:gd name="connsiteX17" fmla="*/ 121988 w 542612"/>
                <a:gd name="connsiteY17" fmla="*/ 54864 h 567699"/>
                <a:gd name="connsiteX18" fmla="*/ 109796 w 542612"/>
                <a:gd name="connsiteY18" fmla="*/ 73152 h 567699"/>
                <a:gd name="connsiteX19" fmla="*/ 91508 w 542612"/>
                <a:gd name="connsiteY19" fmla="*/ 85344 h 567699"/>
                <a:gd name="connsiteX20" fmla="*/ 73220 w 542612"/>
                <a:gd name="connsiteY20" fmla="*/ 115824 h 567699"/>
                <a:gd name="connsiteX21" fmla="*/ 67124 w 542612"/>
                <a:gd name="connsiteY21" fmla="*/ 134112 h 567699"/>
                <a:gd name="connsiteX22" fmla="*/ 24452 w 542612"/>
                <a:gd name="connsiteY22" fmla="*/ 195072 h 56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42612" h="567699">
                  <a:moveTo>
                    <a:pt x="24452" y="195072"/>
                  </a:moveTo>
                  <a:cubicBezTo>
                    <a:pt x="91508" y="267208"/>
                    <a:pt x="316544" y="448673"/>
                    <a:pt x="469460" y="566928"/>
                  </a:cubicBezTo>
                  <a:cubicBezTo>
                    <a:pt x="475256" y="571410"/>
                    <a:pt x="478375" y="555193"/>
                    <a:pt x="481652" y="548640"/>
                  </a:cubicBezTo>
                  <a:cubicBezTo>
                    <a:pt x="484526" y="542893"/>
                    <a:pt x="484874" y="536099"/>
                    <a:pt x="487748" y="530352"/>
                  </a:cubicBezTo>
                  <a:cubicBezTo>
                    <a:pt x="493047" y="519754"/>
                    <a:pt x="499940" y="510032"/>
                    <a:pt x="506036" y="499872"/>
                  </a:cubicBezTo>
                  <a:cubicBezTo>
                    <a:pt x="521366" y="438553"/>
                    <a:pt x="504921" y="510461"/>
                    <a:pt x="518228" y="384048"/>
                  </a:cubicBezTo>
                  <a:cubicBezTo>
                    <a:pt x="523162" y="337175"/>
                    <a:pt x="531311" y="290684"/>
                    <a:pt x="536516" y="243840"/>
                  </a:cubicBezTo>
                  <a:lnTo>
                    <a:pt x="542612" y="188976"/>
                  </a:lnTo>
                  <a:cubicBezTo>
                    <a:pt x="540580" y="158496"/>
                    <a:pt x="539889" y="127897"/>
                    <a:pt x="536516" y="97536"/>
                  </a:cubicBezTo>
                  <a:cubicBezTo>
                    <a:pt x="535806" y="91150"/>
                    <a:pt x="534534" y="84184"/>
                    <a:pt x="530420" y="79248"/>
                  </a:cubicBezTo>
                  <a:cubicBezTo>
                    <a:pt x="523916" y="71443"/>
                    <a:pt x="513750" y="67572"/>
                    <a:pt x="506036" y="60960"/>
                  </a:cubicBezTo>
                  <a:cubicBezTo>
                    <a:pt x="499490" y="55349"/>
                    <a:pt x="495459" y="46527"/>
                    <a:pt x="487748" y="42672"/>
                  </a:cubicBezTo>
                  <a:cubicBezTo>
                    <a:pt x="478481" y="38038"/>
                    <a:pt x="467428" y="38608"/>
                    <a:pt x="457268" y="36576"/>
                  </a:cubicBezTo>
                  <a:cubicBezTo>
                    <a:pt x="451172" y="30480"/>
                    <a:pt x="445995" y="23299"/>
                    <a:pt x="438980" y="18288"/>
                  </a:cubicBezTo>
                  <a:cubicBezTo>
                    <a:pt x="421815" y="6027"/>
                    <a:pt x="409848" y="4909"/>
                    <a:pt x="390212" y="0"/>
                  </a:cubicBezTo>
                  <a:cubicBezTo>
                    <a:pt x="327220" y="2032"/>
                    <a:pt x="264152" y="2395"/>
                    <a:pt x="201236" y="6096"/>
                  </a:cubicBezTo>
                  <a:cubicBezTo>
                    <a:pt x="194821" y="6473"/>
                    <a:pt x="188565" y="9071"/>
                    <a:pt x="182948" y="12192"/>
                  </a:cubicBezTo>
                  <a:cubicBezTo>
                    <a:pt x="178467" y="14681"/>
                    <a:pt x="129979" y="46873"/>
                    <a:pt x="121988" y="54864"/>
                  </a:cubicBezTo>
                  <a:cubicBezTo>
                    <a:pt x="116807" y="60045"/>
                    <a:pt x="114977" y="67971"/>
                    <a:pt x="109796" y="73152"/>
                  </a:cubicBezTo>
                  <a:cubicBezTo>
                    <a:pt x="104615" y="78333"/>
                    <a:pt x="97604" y="81280"/>
                    <a:pt x="91508" y="85344"/>
                  </a:cubicBezTo>
                  <a:cubicBezTo>
                    <a:pt x="85412" y="95504"/>
                    <a:pt x="78519" y="105226"/>
                    <a:pt x="73220" y="115824"/>
                  </a:cubicBezTo>
                  <a:cubicBezTo>
                    <a:pt x="70346" y="121571"/>
                    <a:pt x="70688" y="128765"/>
                    <a:pt x="67124" y="134112"/>
                  </a:cubicBezTo>
                  <a:cubicBezTo>
                    <a:pt x="47399" y="163699"/>
                    <a:pt x="-42604" y="122936"/>
                    <a:pt x="24452" y="195072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Freeform 161"/>
            <p:cNvSpPr/>
            <p:nvPr/>
          </p:nvSpPr>
          <p:spPr>
            <a:xfrm rot="4553698">
              <a:off x="4050788" y="2634416"/>
              <a:ext cx="232847" cy="265611"/>
            </a:xfrm>
            <a:custGeom>
              <a:avLst/>
              <a:gdLst>
                <a:gd name="connsiteX0" fmla="*/ 280416 w 481584"/>
                <a:gd name="connsiteY0" fmla="*/ 13133 h 610541"/>
                <a:gd name="connsiteX1" fmla="*/ 24384 w 481584"/>
                <a:gd name="connsiteY1" fmla="*/ 299645 h 610541"/>
                <a:gd name="connsiteX2" fmla="*/ 18288 w 481584"/>
                <a:gd name="connsiteY2" fmla="*/ 317933 h 610541"/>
                <a:gd name="connsiteX3" fmla="*/ 0 w 481584"/>
                <a:gd name="connsiteY3" fmla="*/ 354509 h 610541"/>
                <a:gd name="connsiteX4" fmla="*/ 18288 w 481584"/>
                <a:gd name="connsiteY4" fmla="*/ 458141 h 610541"/>
                <a:gd name="connsiteX5" fmla="*/ 24384 w 481584"/>
                <a:gd name="connsiteY5" fmla="*/ 476429 h 610541"/>
                <a:gd name="connsiteX6" fmla="*/ 48768 w 481584"/>
                <a:gd name="connsiteY6" fmla="*/ 482525 h 610541"/>
                <a:gd name="connsiteX7" fmla="*/ 85344 w 481584"/>
                <a:gd name="connsiteY7" fmla="*/ 513005 h 610541"/>
                <a:gd name="connsiteX8" fmla="*/ 109728 w 481584"/>
                <a:gd name="connsiteY8" fmla="*/ 537389 h 610541"/>
                <a:gd name="connsiteX9" fmla="*/ 128016 w 481584"/>
                <a:gd name="connsiteY9" fmla="*/ 561773 h 610541"/>
                <a:gd name="connsiteX10" fmla="*/ 146304 w 481584"/>
                <a:gd name="connsiteY10" fmla="*/ 567869 h 610541"/>
                <a:gd name="connsiteX11" fmla="*/ 182880 w 481584"/>
                <a:gd name="connsiteY11" fmla="*/ 598349 h 610541"/>
                <a:gd name="connsiteX12" fmla="*/ 207264 w 481584"/>
                <a:gd name="connsiteY12" fmla="*/ 610541 h 610541"/>
                <a:gd name="connsiteX13" fmla="*/ 335280 w 481584"/>
                <a:gd name="connsiteY13" fmla="*/ 604445 h 610541"/>
                <a:gd name="connsiteX14" fmla="*/ 359664 w 481584"/>
                <a:gd name="connsiteY14" fmla="*/ 598349 h 610541"/>
                <a:gd name="connsiteX15" fmla="*/ 390144 w 481584"/>
                <a:gd name="connsiteY15" fmla="*/ 573965 h 610541"/>
                <a:gd name="connsiteX16" fmla="*/ 402336 w 481584"/>
                <a:gd name="connsiteY16" fmla="*/ 549581 h 610541"/>
                <a:gd name="connsiteX17" fmla="*/ 420624 w 481584"/>
                <a:gd name="connsiteY17" fmla="*/ 543485 h 610541"/>
                <a:gd name="connsiteX18" fmla="*/ 451104 w 481584"/>
                <a:gd name="connsiteY18" fmla="*/ 519101 h 610541"/>
                <a:gd name="connsiteX19" fmla="*/ 481584 w 481584"/>
                <a:gd name="connsiteY19" fmla="*/ 488621 h 610541"/>
                <a:gd name="connsiteX20" fmla="*/ 469392 w 481584"/>
                <a:gd name="connsiteY20" fmla="*/ 433757 h 610541"/>
                <a:gd name="connsiteX21" fmla="*/ 463296 w 481584"/>
                <a:gd name="connsiteY21" fmla="*/ 415469 h 610541"/>
                <a:gd name="connsiteX22" fmla="*/ 451104 w 481584"/>
                <a:gd name="connsiteY22" fmla="*/ 397181 h 610541"/>
                <a:gd name="connsiteX23" fmla="*/ 445008 w 481584"/>
                <a:gd name="connsiteY23" fmla="*/ 378893 h 610541"/>
                <a:gd name="connsiteX24" fmla="*/ 432816 w 481584"/>
                <a:gd name="connsiteY24" fmla="*/ 360605 h 610541"/>
                <a:gd name="connsiteX25" fmla="*/ 414528 w 481584"/>
                <a:gd name="connsiteY25" fmla="*/ 305741 h 610541"/>
                <a:gd name="connsiteX26" fmla="*/ 402336 w 481584"/>
                <a:gd name="connsiteY26" fmla="*/ 287453 h 610541"/>
                <a:gd name="connsiteX27" fmla="*/ 384048 w 481584"/>
                <a:gd name="connsiteY27" fmla="*/ 238685 h 610541"/>
                <a:gd name="connsiteX28" fmla="*/ 359664 w 481584"/>
                <a:gd name="connsiteY28" fmla="*/ 232589 h 610541"/>
                <a:gd name="connsiteX29" fmla="*/ 335280 w 481584"/>
                <a:gd name="connsiteY29" fmla="*/ 202109 h 610541"/>
                <a:gd name="connsiteX30" fmla="*/ 310896 w 481584"/>
                <a:gd name="connsiteY30" fmla="*/ 177725 h 610541"/>
                <a:gd name="connsiteX31" fmla="*/ 298704 w 481584"/>
                <a:gd name="connsiteY31" fmla="*/ 135053 h 610541"/>
                <a:gd name="connsiteX32" fmla="*/ 280416 w 481584"/>
                <a:gd name="connsiteY32" fmla="*/ 116765 h 610541"/>
                <a:gd name="connsiteX33" fmla="*/ 268224 w 481584"/>
                <a:gd name="connsiteY33" fmla="*/ 74093 h 610541"/>
                <a:gd name="connsiteX34" fmla="*/ 249936 w 481584"/>
                <a:gd name="connsiteY34" fmla="*/ 55805 h 610541"/>
                <a:gd name="connsiteX35" fmla="*/ 280416 w 481584"/>
                <a:gd name="connsiteY35" fmla="*/ 13133 h 610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81584" h="610541">
                  <a:moveTo>
                    <a:pt x="280416" y="13133"/>
                  </a:moveTo>
                  <a:cubicBezTo>
                    <a:pt x="242824" y="53773"/>
                    <a:pt x="107898" y="202536"/>
                    <a:pt x="24384" y="299645"/>
                  </a:cubicBezTo>
                  <a:cubicBezTo>
                    <a:pt x="20194" y="304517"/>
                    <a:pt x="21162" y="312186"/>
                    <a:pt x="18288" y="317933"/>
                  </a:cubicBezTo>
                  <a:cubicBezTo>
                    <a:pt x="-5347" y="365202"/>
                    <a:pt x="15322" y="308542"/>
                    <a:pt x="0" y="354509"/>
                  </a:cubicBezTo>
                  <a:cubicBezTo>
                    <a:pt x="11162" y="510771"/>
                    <a:pt x="-10891" y="399782"/>
                    <a:pt x="18288" y="458141"/>
                  </a:cubicBezTo>
                  <a:cubicBezTo>
                    <a:pt x="21162" y="463888"/>
                    <a:pt x="19366" y="472415"/>
                    <a:pt x="24384" y="476429"/>
                  </a:cubicBezTo>
                  <a:cubicBezTo>
                    <a:pt x="30926" y="481663"/>
                    <a:pt x="40640" y="480493"/>
                    <a:pt x="48768" y="482525"/>
                  </a:cubicBezTo>
                  <a:cubicBezTo>
                    <a:pt x="74315" y="520845"/>
                    <a:pt x="44095" y="482068"/>
                    <a:pt x="85344" y="513005"/>
                  </a:cubicBezTo>
                  <a:cubicBezTo>
                    <a:pt x="94540" y="519902"/>
                    <a:pt x="102159" y="528738"/>
                    <a:pt x="109728" y="537389"/>
                  </a:cubicBezTo>
                  <a:cubicBezTo>
                    <a:pt x="116418" y="545035"/>
                    <a:pt x="120211" y="555269"/>
                    <a:pt x="128016" y="561773"/>
                  </a:cubicBezTo>
                  <a:cubicBezTo>
                    <a:pt x="132952" y="565887"/>
                    <a:pt x="140557" y="564995"/>
                    <a:pt x="146304" y="567869"/>
                  </a:cubicBezTo>
                  <a:cubicBezTo>
                    <a:pt x="178555" y="583994"/>
                    <a:pt x="151422" y="575879"/>
                    <a:pt x="182880" y="598349"/>
                  </a:cubicBezTo>
                  <a:cubicBezTo>
                    <a:pt x="190275" y="603631"/>
                    <a:pt x="199136" y="606477"/>
                    <a:pt x="207264" y="610541"/>
                  </a:cubicBezTo>
                  <a:cubicBezTo>
                    <a:pt x="249936" y="608509"/>
                    <a:pt x="292696" y="607852"/>
                    <a:pt x="335280" y="604445"/>
                  </a:cubicBezTo>
                  <a:cubicBezTo>
                    <a:pt x="343631" y="603777"/>
                    <a:pt x="352693" y="602996"/>
                    <a:pt x="359664" y="598349"/>
                  </a:cubicBezTo>
                  <a:cubicBezTo>
                    <a:pt x="414811" y="561584"/>
                    <a:pt x="330357" y="593894"/>
                    <a:pt x="390144" y="573965"/>
                  </a:cubicBezTo>
                  <a:cubicBezTo>
                    <a:pt x="394208" y="565837"/>
                    <a:pt x="395910" y="556007"/>
                    <a:pt x="402336" y="549581"/>
                  </a:cubicBezTo>
                  <a:cubicBezTo>
                    <a:pt x="406880" y="545037"/>
                    <a:pt x="416080" y="548029"/>
                    <a:pt x="420624" y="543485"/>
                  </a:cubicBezTo>
                  <a:cubicBezTo>
                    <a:pt x="452690" y="511419"/>
                    <a:pt x="390079" y="534357"/>
                    <a:pt x="451104" y="519101"/>
                  </a:cubicBezTo>
                  <a:cubicBezTo>
                    <a:pt x="459232" y="513682"/>
                    <a:pt x="481584" y="502168"/>
                    <a:pt x="481584" y="488621"/>
                  </a:cubicBezTo>
                  <a:cubicBezTo>
                    <a:pt x="481584" y="469887"/>
                    <a:pt x="473936" y="451932"/>
                    <a:pt x="469392" y="433757"/>
                  </a:cubicBezTo>
                  <a:cubicBezTo>
                    <a:pt x="467834" y="427523"/>
                    <a:pt x="466170" y="421216"/>
                    <a:pt x="463296" y="415469"/>
                  </a:cubicBezTo>
                  <a:cubicBezTo>
                    <a:pt x="460019" y="408916"/>
                    <a:pt x="454381" y="403734"/>
                    <a:pt x="451104" y="397181"/>
                  </a:cubicBezTo>
                  <a:cubicBezTo>
                    <a:pt x="448230" y="391434"/>
                    <a:pt x="447882" y="384640"/>
                    <a:pt x="445008" y="378893"/>
                  </a:cubicBezTo>
                  <a:cubicBezTo>
                    <a:pt x="441731" y="372340"/>
                    <a:pt x="435634" y="367368"/>
                    <a:pt x="432816" y="360605"/>
                  </a:cubicBezTo>
                  <a:cubicBezTo>
                    <a:pt x="425402" y="342811"/>
                    <a:pt x="425221" y="321781"/>
                    <a:pt x="414528" y="305741"/>
                  </a:cubicBezTo>
                  <a:cubicBezTo>
                    <a:pt x="410464" y="299645"/>
                    <a:pt x="405613" y="294006"/>
                    <a:pt x="402336" y="287453"/>
                  </a:cubicBezTo>
                  <a:cubicBezTo>
                    <a:pt x="396064" y="274910"/>
                    <a:pt x="393033" y="247670"/>
                    <a:pt x="384048" y="238685"/>
                  </a:cubicBezTo>
                  <a:cubicBezTo>
                    <a:pt x="378124" y="232761"/>
                    <a:pt x="367792" y="234621"/>
                    <a:pt x="359664" y="232589"/>
                  </a:cubicBezTo>
                  <a:cubicBezTo>
                    <a:pt x="344342" y="186622"/>
                    <a:pt x="366793" y="241500"/>
                    <a:pt x="335280" y="202109"/>
                  </a:cubicBezTo>
                  <a:cubicBezTo>
                    <a:pt x="311635" y="172553"/>
                    <a:pt x="350797" y="191025"/>
                    <a:pt x="310896" y="177725"/>
                  </a:cubicBezTo>
                  <a:cubicBezTo>
                    <a:pt x="310083" y="174473"/>
                    <a:pt x="302202" y="140300"/>
                    <a:pt x="298704" y="135053"/>
                  </a:cubicBezTo>
                  <a:cubicBezTo>
                    <a:pt x="293922" y="127880"/>
                    <a:pt x="286512" y="122861"/>
                    <a:pt x="280416" y="116765"/>
                  </a:cubicBezTo>
                  <a:cubicBezTo>
                    <a:pt x="279603" y="113513"/>
                    <a:pt x="271722" y="79340"/>
                    <a:pt x="268224" y="74093"/>
                  </a:cubicBezTo>
                  <a:cubicBezTo>
                    <a:pt x="263442" y="66920"/>
                    <a:pt x="254947" y="62820"/>
                    <a:pt x="249936" y="55805"/>
                  </a:cubicBezTo>
                  <a:cubicBezTo>
                    <a:pt x="236835" y="37464"/>
                    <a:pt x="318008" y="-27507"/>
                    <a:pt x="280416" y="13133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3" name="Freeform 162"/>
            <p:cNvSpPr/>
            <p:nvPr/>
          </p:nvSpPr>
          <p:spPr>
            <a:xfrm rot="5838064">
              <a:off x="3339831" y="2343708"/>
              <a:ext cx="199956" cy="242462"/>
            </a:xfrm>
            <a:custGeom>
              <a:avLst/>
              <a:gdLst>
                <a:gd name="connsiteX0" fmla="*/ 464025 w 477197"/>
                <a:gd name="connsiteY0" fmla="*/ 359181 h 578637"/>
                <a:gd name="connsiteX1" fmla="*/ 153129 w 477197"/>
                <a:gd name="connsiteY1" fmla="*/ 11709 h 578637"/>
                <a:gd name="connsiteX2" fmla="*/ 116553 w 477197"/>
                <a:gd name="connsiteY2" fmla="*/ 29997 h 578637"/>
                <a:gd name="connsiteX3" fmla="*/ 86073 w 477197"/>
                <a:gd name="connsiteY3" fmla="*/ 90957 h 578637"/>
                <a:gd name="connsiteX4" fmla="*/ 73881 w 477197"/>
                <a:gd name="connsiteY4" fmla="*/ 115341 h 578637"/>
                <a:gd name="connsiteX5" fmla="*/ 61689 w 477197"/>
                <a:gd name="connsiteY5" fmla="*/ 133629 h 578637"/>
                <a:gd name="connsiteX6" fmla="*/ 43401 w 477197"/>
                <a:gd name="connsiteY6" fmla="*/ 188493 h 578637"/>
                <a:gd name="connsiteX7" fmla="*/ 31209 w 477197"/>
                <a:gd name="connsiteY7" fmla="*/ 243357 h 578637"/>
                <a:gd name="connsiteX8" fmla="*/ 25113 w 477197"/>
                <a:gd name="connsiteY8" fmla="*/ 267741 h 578637"/>
                <a:gd name="connsiteX9" fmla="*/ 6825 w 477197"/>
                <a:gd name="connsiteY9" fmla="*/ 286029 h 578637"/>
                <a:gd name="connsiteX10" fmla="*/ 729 w 477197"/>
                <a:gd name="connsiteY10" fmla="*/ 316509 h 578637"/>
                <a:gd name="connsiteX11" fmla="*/ 25113 w 477197"/>
                <a:gd name="connsiteY11" fmla="*/ 523773 h 578637"/>
                <a:gd name="connsiteX12" fmla="*/ 37305 w 477197"/>
                <a:gd name="connsiteY12" fmla="*/ 542061 h 578637"/>
                <a:gd name="connsiteX13" fmla="*/ 43401 w 477197"/>
                <a:gd name="connsiteY13" fmla="*/ 560349 h 578637"/>
                <a:gd name="connsiteX14" fmla="*/ 86073 w 477197"/>
                <a:gd name="connsiteY14" fmla="*/ 578637 h 578637"/>
                <a:gd name="connsiteX15" fmla="*/ 177513 w 477197"/>
                <a:gd name="connsiteY15" fmla="*/ 560349 h 578637"/>
                <a:gd name="connsiteX16" fmla="*/ 195801 w 477197"/>
                <a:gd name="connsiteY16" fmla="*/ 542061 h 578637"/>
                <a:gd name="connsiteX17" fmla="*/ 214089 w 477197"/>
                <a:gd name="connsiteY17" fmla="*/ 529869 h 578637"/>
                <a:gd name="connsiteX18" fmla="*/ 238473 w 477197"/>
                <a:gd name="connsiteY18" fmla="*/ 511581 h 578637"/>
                <a:gd name="connsiteX19" fmla="*/ 275049 w 477197"/>
                <a:gd name="connsiteY19" fmla="*/ 487197 h 578637"/>
                <a:gd name="connsiteX20" fmla="*/ 305529 w 477197"/>
                <a:gd name="connsiteY20" fmla="*/ 456717 h 578637"/>
                <a:gd name="connsiteX21" fmla="*/ 317721 w 477197"/>
                <a:gd name="connsiteY21" fmla="*/ 438429 h 578637"/>
                <a:gd name="connsiteX22" fmla="*/ 342105 w 477197"/>
                <a:gd name="connsiteY22" fmla="*/ 432333 h 578637"/>
                <a:gd name="connsiteX23" fmla="*/ 378681 w 477197"/>
                <a:gd name="connsiteY23" fmla="*/ 420141 h 578637"/>
                <a:gd name="connsiteX24" fmla="*/ 396969 w 477197"/>
                <a:gd name="connsiteY24" fmla="*/ 407949 h 578637"/>
                <a:gd name="connsiteX25" fmla="*/ 421353 w 477197"/>
                <a:gd name="connsiteY25" fmla="*/ 401853 h 578637"/>
                <a:gd name="connsiteX26" fmla="*/ 464025 w 477197"/>
                <a:gd name="connsiteY26" fmla="*/ 359181 h 578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77197" h="578637">
                  <a:moveTo>
                    <a:pt x="464025" y="359181"/>
                  </a:moveTo>
                  <a:cubicBezTo>
                    <a:pt x="419321" y="294157"/>
                    <a:pt x="315128" y="-69291"/>
                    <a:pt x="153129" y="11709"/>
                  </a:cubicBezTo>
                  <a:cubicBezTo>
                    <a:pt x="105860" y="35344"/>
                    <a:pt x="162520" y="14675"/>
                    <a:pt x="116553" y="29997"/>
                  </a:cubicBezTo>
                  <a:cubicBezTo>
                    <a:pt x="72286" y="89019"/>
                    <a:pt x="124585" y="13933"/>
                    <a:pt x="86073" y="90957"/>
                  </a:cubicBezTo>
                  <a:cubicBezTo>
                    <a:pt x="82009" y="99085"/>
                    <a:pt x="78390" y="107451"/>
                    <a:pt x="73881" y="115341"/>
                  </a:cubicBezTo>
                  <a:cubicBezTo>
                    <a:pt x="70246" y="121702"/>
                    <a:pt x="64507" y="126866"/>
                    <a:pt x="61689" y="133629"/>
                  </a:cubicBezTo>
                  <a:cubicBezTo>
                    <a:pt x="54275" y="151423"/>
                    <a:pt x="46570" y="169478"/>
                    <a:pt x="43401" y="188493"/>
                  </a:cubicBezTo>
                  <a:cubicBezTo>
                    <a:pt x="32400" y="254500"/>
                    <a:pt x="43215" y="201338"/>
                    <a:pt x="31209" y="243357"/>
                  </a:cubicBezTo>
                  <a:cubicBezTo>
                    <a:pt x="28907" y="251413"/>
                    <a:pt x="29270" y="260467"/>
                    <a:pt x="25113" y="267741"/>
                  </a:cubicBezTo>
                  <a:cubicBezTo>
                    <a:pt x="20836" y="275226"/>
                    <a:pt x="12921" y="279933"/>
                    <a:pt x="6825" y="286029"/>
                  </a:cubicBezTo>
                  <a:cubicBezTo>
                    <a:pt x="4793" y="296189"/>
                    <a:pt x="729" y="306148"/>
                    <a:pt x="729" y="316509"/>
                  </a:cubicBezTo>
                  <a:cubicBezTo>
                    <a:pt x="729" y="384141"/>
                    <a:pt x="-6588" y="460371"/>
                    <a:pt x="25113" y="523773"/>
                  </a:cubicBezTo>
                  <a:cubicBezTo>
                    <a:pt x="28390" y="530326"/>
                    <a:pt x="34028" y="535508"/>
                    <a:pt x="37305" y="542061"/>
                  </a:cubicBezTo>
                  <a:cubicBezTo>
                    <a:pt x="40179" y="547808"/>
                    <a:pt x="39387" y="555331"/>
                    <a:pt x="43401" y="560349"/>
                  </a:cubicBezTo>
                  <a:cubicBezTo>
                    <a:pt x="53926" y="573505"/>
                    <a:pt x="71431" y="574976"/>
                    <a:pt x="86073" y="578637"/>
                  </a:cubicBezTo>
                  <a:cubicBezTo>
                    <a:pt x="118378" y="575406"/>
                    <a:pt x="149261" y="578006"/>
                    <a:pt x="177513" y="560349"/>
                  </a:cubicBezTo>
                  <a:cubicBezTo>
                    <a:pt x="184824" y="555780"/>
                    <a:pt x="189178" y="547580"/>
                    <a:pt x="195801" y="542061"/>
                  </a:cubicBezTo>
                  <a:cubicBezTo>
                    <a:pt x="201429" y="537371"/>
                    <a:pt x="208127" y="534127"/>
                    <a:pt x="214089" y="529869"/>
                  </a:cubicBezTo>
                  <a:cubicBezTo>
                    <a:pt x="222357" y="523964"/>
                    <a:pt x="230759" y="518193"/>
                    <a:pt x="238473" y="511581"/>
                  </a:cubicBezTo>
                  <a:cubicBezTo>
                    <a:pt x="267532" y="486674"/>
                    <a:pt x="243941" y="497566"/>
                    <a:pt x="275049" y="487197"/>
                  </a:cubicBezTo>
                  <a:cubicBezTo>
                    <a:pt x="304914" y="427467"/>
                    <a:pt x="268155" y="486616"/>
                    <a:pt x="305529" y="456717"/>
                  </a:cubicBezTo>
                  <a:cubicBezTo>
                    <a:pt x="311250" y="452140"/>
                    <a:pt x="311625" y="442493"/>
                    <a:pt x="317721" y="438429"/>
                  </a:cubicBezTo>
                  <a:cubicBezTo>
                    <a:pt x="324692" y="433782"/>
                    <a:pt x="334080" y="434740"/>
                    <a:pt x="342105" y="432333"/>
                  </a:cubicBezTo>
                  <a:cubicBezTo>
                    <a:pt x="354415" y="428640"/>
                    <a:pt x="367988" y="427270"/>
                    <a:pt x="378681" y="420141"/>
                  </a:cubicBezTo>
                  <a:cubicBezTo>
                    <a:pt x="384777" y="416077"/>
                    <a:pt x="390235" y="410835"/>
                    <a:pt x="396969" y="407949"/>
                  </a:cubicBezTo>
                  <a:cubicBezTo>
                    <a:pt x="404670" y="404649"/>
                    <a:pt x="413405" y="404502"/>
                    <a:pt x="421353" y="401853"/>
                  </a:cubicBezTo>
                  <a:cubicBezTo>
                    <a:pt x="425664" y="400416"/>
                    <a:pt x="508729" y="424205"/>
                    <a:pt x="464025" y="35918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6" name="Straight Arrow Connector 165"/>
            <p:cNvCxnSpPr/>
            <p:nvPr/>
          </p:nvCxnSpPr>
          <p:spPr>
            <a:xfrm flipV="1">
              <a:off x="2985586" y="2534614"/>
              <a:ext cx="72637" cy="11275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2917949" y="2707744"/>
              <a:ext cx="14440" cy="1289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>
              <a:off x="3068122" y="2859348"/>
              <a:ext cx="159878" cy="6570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/>
            <p:cNvCxnSpPr/>
            <p:nvPr/>
          </p:nvCxnSpPr>
          <p:spPr>
            <a:xfrm flipH="1" flipV="1">
              <a:off x="3130323" y="2668766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/>
            <p:nvPr/>
          </p:nvCxnSpPr>
          <p:spPr>
            <a:xfrm flipH="1">
              <a:off x="3215348" y="2385528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/>
            <p:nvPr/>
          </p:nvCxnSpPr>
          <p:spPr>
            <a:xfrm>
              <a:off x="3735548" y="2702550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/>
            <p:nvPr/>
          </p:nvCxnSpPr>
          <p:spPr>
            <a:xfrm flipV="1">
              <a:off x="3441459" y="2716708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/>
            <p:cNvCxnSpPr/>
            <p:nvPr/>
          </p:nvCxnSpPr>
          <p:spPr>
            <a:xfrm flipV="1">
              <a:off x="3266620" y="2605564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/>
            <p:nvPr/>
          </p:nvCxnSpPr>
          <p:spPr>
            <a:xfrm flipH="1" flipV="1">
              <a:off x="3368452" y="2392605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/>
            <p:cNvCxnSpPr/>
            <p:nvPr/>
          </p:nvCxnSpPr>
          <p:spPr>
            <a:xfrm flipV="1">
              <a:off x="3614564" y="2295178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/>
            <p:nvPr/>
          </p:nvCxnSpPr>
          <p:spPr>
            <a:xfrm flipH="1" flipV="1">
              <a:off x="3528079" y="2919125"/>
              <a:ext cx="41755" cy="15237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/>
            <p:nvPr/>
          </p:nvCxnSpPr>
          <p:spPr>
            <a:xfrm flipV="1">
              <a:off x="3732283" y="3022245"/>
              <a:ext cx="66040" cy="13444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/>
            <p:nvPr/>
          </p:nvCxnSpPr>
          <p:spPr>
            <a:xfrm>
              <a:off x="3322897" y="2787938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/>
            <p:nvPr/>
          </p:nvCxnSpPr>
          <p:spPr>
            <a:xfrm flipH="1">
              <a:off x="3669967" y="2787938"/>
              <a:ext cx="40696" cy="13592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/>
            <p:nvPr/>
          </p:nvCxnSpPr>
          <p:spPr>
            <a:xfrm flipV="1">
              <a:off x="3290518" y="2899021"/>
              <a:ext cx="59105" cy="11579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 flipH="1" flipV="1">
              <a:off x="5404447" y="2535713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3601370" y="2496503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 flipH="1">
              <a:off x="3800076" y="2540977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/>
            <p:nvPr/>
          </p:nvCxnSpPr>
          <p:spPr>
            <a:xfrm flipV="1">
              <a:off x="4032364" y="2364148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/>
            <p:nvPr/>
          </p:nvCxnSpPr>
          <p:spPr>
            <a:xfrm>
              <a:off x="4116740" y="2311919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/>
            <p:nvPr/>
          </p:nvCxnSpPr>
          <p:spPr>
            <a:xfrm flipV="1">
              <a:off x="4337398" y="2319002"/>
              <a:ext cx="131307" cy="8589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>
            <a:xfrm>
              <a:off x="3786770" y="2416720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/>
            <p:nvPr/>
          </p:nvCxnSpPr>
          <p:spPr>
            <a:xfrm flipH="1" flipV="1">
              <a:off x="3900166" y="2256326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>
            <a:xfrm flipH="1" flipV="1">
              <a:off x="4849488" y="2811605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>
            <a:xfrm flipH="1" flipV="1">
              <a:off x="5606950" y="2595700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>
            <a:xfrm flipH="1" flipV="1">
              <a:off x="4444288" y="2797522"/>
              <a:ext cx="103980" cy="104729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/>
            <p:nvPr/>
          </p:nvCxnSpPr>
          <p:spPr>
            <a:xfrm flipH="1">
              <a:off x="3912534" y="2837403"/>
              <a:ext cx="36552" cy="1232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/>
            <p:nvPr/>
          </p:nvCxnSpPr>
          <p:spPr>
            <a:xfrm flipV="1">
              <a:off x="3881764" y="306103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/>
            <p:nvPr/>
          </p:nvCxnSpPr>
          <p:spPr>
            <a:xfrm flipV="1">
              <a:off x="4043700" y="2552930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/>
            <p:nvPr/>
          </p:nvCxnSpPr>
          <p:spPr>
            <a:xfrm flipH="1" flipV="1">
              <a:off x="4228446" y="2522707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/>
            <p:nvPr/>
          </p:nvCxnSpPr>
          <p:spPr>
            <a:xfrm>
              <a:off x="4081731" y="295779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/>
            <p:nvPr/>
          </p:nvCxnSpPr>
          <p:spPr>
            <a:xfrm flipH="1" flipV="1">
              <a:off x="4218782" y="2873786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/>
            <p:nvPr/>
          </p:nvCxnSpPr>
          <p:spPr>
            <a:xfrm flipV="1">
              <a:off x="4900707" y="2716481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233"/>
            <p:cNvCxnSpPr/>
            <p:nvPr/>
          </p:nvCxnSpPr>
          <p:spPr>
            <a:xfrm flipV="1">
              <a:off x="5467797" y="3015519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Arrow Connector 234"/>
            <p:cNvCxnSpPr/>
            <p:nvPr/>
          </p:nvCxnSpPr>
          <p:spPr>
            <a:xfrm flipH="1" flipV="1">
              <a:off x="4442600" y="2573016"/>
              <a:ext cx="53704" cy="11314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/>
            <p:nvPr/>
          </p:nvCxnSpPr>
          <p:spPr>
            <a:xfrm flipH="1">
              <a:off x="4736914" y="2352173"/>
              <a:ext cx="149156" cy="60971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/>
            <p:nvPr/>
          </p:nvCxnSpPr>
          <p:spPr>
            <a:xfrm flipV="1">
              <a:off x="4111315" y="2711263"/>
              <a:ext cx="25242" cy="14461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/>
            <p:nvPr/>
          </p:nvCxnSpPr>
          <p:spPr>
            <a:xfrm>
              <a:off x="4535428" y="2422157"/>
              <a:ext cx="83254" cy="9514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/>
            <p:nvPr/>
          </p:nvCxnSpPr>
          <p:spPr>
            <a:xfrm>
              <a:off x="4605610" y="2653016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/>
            <p:nvPr/>
          </p:nvCxnSpPr>
          <p:spPr>
            <a:xfrm flipH="1" flipV="1">
              <a:off x="5050899" y="259483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/>
            <p:nvPr/>
          </p:nvCxnSpPr>
          <p:spPr>
            <a:xfrm flipV="1">
              <a:off x="4840381" y="2507373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/>
            <p:nvPr/>
          </p:nvCxnSpPr>
          <p:spPr>
            <a:xfrm flipH="1" flipV="1">
              <a:off x="5055861" y="2324922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132" idx="5"/>
            </p:cNvCxnSpPr>
            <p:nvPr/>
          </p:nvCxnSpPr>
          <p:spPr>
            <a:xfrm flipH="1" flipV="1">
              <a:off x="4720569" y="2492868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4531665" y="2730284"/>
              <a:ext cx="78540" cy="503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4300809" y="2737852"/>
              <a:ext cx="85111" cy="6806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/>
            <p:nvPr/>
          </p:nvCxnSpPr>
          <p:spPr>
            <a:xfrm flipH="1">
              <a:off x="4312416" y="2964719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/>
            <p:nvPr/>
          </p:nvCxnSpPr>
          <p:spPr>
            <a:xfrm flipH="1">
              <a:off x="5028871" y="3039042"/>
              <a:ext cx="87235" cy="11543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/>
            <p:nvPr/>
          </p:nvCxnSpPr>
          <p:spPr>
            <a:xfrm>
              <a:off x="4632735" y="2946464"/>
              <a:ext cx="125858" cy="4546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/>
            <p:nvPr/>
          </p:nvCxnSpPr>
          <p:spPr>
            <a:xfrm flipH="1" flipV="1">
              <a:off x="4575688" y="2994843"/>
              <a:ext cx="19515" cy="1177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/>
            <p:nvPr/>
          </p:nvCxnSpPr>
          <p:spPr>
            <a:xfrm>
              <a:off x="4478813" y="2955984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/>
            <p:nvPr/>
          </p:nvCxnSpPr>
          <p:spPr>
            <a:xfrm>
              <a:off x="5285180" y="2846356"/>
              <a:ext cx="22625" cy="10962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/>
            <p:nvPr/>
          </p:nvCxnSpPr>
          <p:spPr>
            <a:xfrm flipV="1">
              <a:off x="5394001" y="2663919"/>
              <a:ext cx="84729" cy="9177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/>
            <p:nvPr/>
          </p:nvCxnSpPr>
          <p:spPr>
            <a:xfrm flipH="1" flipV="1">
              <a:off x="5427594" y="2819337"/>
              <a:ext cx="90076" cy="9388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Arrow Connector 260"/>
            <p:cNvCxnSpPr/>
            <p:nvPr/>
          </p:nvCxnSpPr>
          <p:spPr>
            <a:xfrm>
              <a:off x="5211204" y="2487071"/>
              <a:ext cx="120885" cy="3615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/>
            <p:nvPr/>
          </p:nvCxnSpPr>
          <p:spPr>
            <a:xfrm flipH="1">
              <a:off x="5035492" y="248585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/>
            <p:nvPr/>
          </p:nvCxnSpPr>
          <p:spPr>
            <a:xfrm flipV="1">
              <a:off x="4699268" y="2791991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/>
            <p:nvPr/>
          </p:nvCxnSpPr>
          <p:spPr>
            <a:xfrm flipV="1">
              <a:off x="4910223" y="2997000"/>
              <a:ext cx="24572" cy="96000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/>
            <p:nvPr/>
          </p:nvCxnSpPr>
          <p:spPr>
            <a:xfrm>
              <a:off x="4751910" y="308826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/>
            <p:nvPr/>
          </p:nvCxnSpPr>
          <p:spPr>
            <a:xfrm>
              <a:off x="4167076" y="2619147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/>
            <p:nvPr/>
          </p:nvCxnSpPr>
          <p:spPr>
            <a:xfrm>
              <a:off x="5091102" y="2879130"/>
              <a:ext cx="107453" cy="97032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/>
            <p:nvPr/>
          </p:nvCxnSpPr>
          <p:spPr>
            <a:xfrm flipH="1" flipV="1">
              <a:off x="5269134" y="3010543"/>
              <a:ext cx="101329" cy="76594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/>
            <p:nvPr/>
          </p:nvCxnSpPr>
          <p:spPr>
            <a:xfrm flipH="1" flipV="1">
              <a:off x="3420182" y="2584842"/>
              <a:ext cx="114916" cy="2090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/>
            <p:nvPr/>
          </p:nvCxnSpPr>
          <p:spPr>
            <a:xfrm flipV="1">
              <a:off x="5225336" y="2745486"/>
              <a:ext cx="131007" cy="27878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endCxn id="153" idx="6"/>
            </p:cNvCxnSpPr>
            <p:nvPr/>
          </p:nvCxnSpPr>
          <p:spPr>
            <a:xfrm>
              <a:off x="3537259" y="2852180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>
              <a:off x="5187033" y="2616867"/>
              <a:ext cx="84094" cy="12216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/>
            <p:nvPr/>
          </p:nvCxnSpPr>
          <p:spPr>
            <a:xfrm flipH="1" flipV="1">
              <a:off x="5607329" y="2596771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/>
            <p:nvPr/>
          </p:nvCxnSpPr>
          <p:spPr>
            <a:xfrm flipH="1" flipV="1">
              <a:off x="5715638" y="2906102"/>
              <a:ext cx="73165" cy="98935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/>
            <p:nvPr/>
          </p:nvCxnSpPr>
          <p:spPr>
            <a:xfrm flipV="1">
              <a:off x="5812092" y="2699042"/>
              <a:ext cx="110026" cy="112297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/>
            <p:nvPr/>
          </p:nvCxnSpPr>
          <p:spPr>
            <a:xfrm flipH="1">
              <a:off x="5579006" y="2793310"/>
              <a:ext cx="92871" cy="33933"/>
            </a:xfrm>
            <a:prstGeom prst="straightConnector1">
              <a:avLst/>
            </a:prstGeom>
            <a:ln w="6350">
              <a:headEnd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8516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0054"/>
            <a:ext cx="8229600" cy="53193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Need a way to define the incident and/or scattered neutron energies (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i</a:t>
            </a:r>
            <a:r>
              <a:rPr lang="en-GB" sz="2400" b="1" i="1" baseline="30000" dirty="0" smtClean="0"/>
              <a:t> </a:t>
            </a:r>
            <a:r>
              <a:rPr lang="en-GB" sz="2400" b="1" i="1" dirty="0"/>
              <a:t> </a:t>
            </a:r>
            <a:r>
              <a:rPr lang="en-GB" sz="2400" dirty="0" smtClean="0"/>
              <a:t>or 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f</a:t>
            </a:r>
            <a:r>
              <a:rPr lang="en-GB" sz="2400" b="1" i="1" dirty="0" smtClean="0"/>
              <a:t> </a:t>
            </a:r>
            <a:r>
              <a:rPr lang="en-GB" sz="2400" dirty="0" smtClean="0"/>
              <a:t>).</a:t>
            </a:r>
          </a:p>
          <a:p>
            <a:pPr marL="4214813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At continuous sources, need to use Bragg diffraction from crystals.</a:t>
            </a:r>
          </a:p>
          <a:p>
            <a:pPr marL="4214813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214813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214813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715250" algn="l"/>
                <a:tab pos="8799513" algn="l"/>
                <a:tab pos="9713913" algn="l"/>
              </a:tabLst>
            </a:pPr>
            <a:r>
              <a:rPr lang="en-GB" sz="2400" dirty="0" smtClean="0"/>
              <a:t>At </a:t>
            </a:r>
            <a:r>
              <a:rPr lang="en-GB" sz="2400" dirty="0"/>
              <a:t>time-of-flight sources, </a:t>
            </a:r>
            <a:endParaRPr lang="en-GB" sz="2400" dirty="0" smtClean="0"/>
          </a:p>
          <a:p>
            <a: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715250" algn="l"/>
                <a:tab pos="8799513" algn="l"/>
                <a:tab pos="9713913" algn="l"/>
              </a:tabLst>
            </a:pPr>
            <a:r>
              <a:rPr lang="en-GB" sz="2400" dirty="0"/>
              <a:t>	</a:t>
            </a:r>
            <a:r>
              <a:rPr lang="en-GB" sz="2400" dirty="0" smtClean="0"/>
              <a:t>can </a:t>
            </a:r>
            <a:r>
              <a:rPr lang="en-GB" sz="2400" dirty="0"/>
              <a:t>use crystals or </a:t>
            </a:r>
            <a:endParaRPr lang="en-GB" sz="2400" dirty="0" smtClean="0"/>
          </a:p>
          <a:p>
            <a:pPr>
              <a:tabLst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715250" algn="l"/>
                <a:tab pos="8799513" algn="l"/>
                <a:tab pos="9713913" algn="l"/>
              </a:tabLst>
            </a:pPr>
            <a:r>
              <a:rPr lang="en-GB" sz="2400" dirty="0"/>
              <a:t>	</a:t>
            </a:r>
            <a:r>
              <a:rPr lang="en-GB" sz="2400" dirty="0" smtClean="0"/>
              <a:t>mechanical choppers: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89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316" y="2331223"/>
            <a:ext cx="295275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184411" y="3344091"/>
            <a:ext cx="1283328" cy="340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1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10054"/>
            <a:ext cx="8229600" cy="531934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At a continuous source (e.g. reactor), with a 3-axis spectrometer, need to define both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i</a:t>
            </a:r>
            <a:r>
              <a:rPr lang="en-GB" sz="2400" i="1" dirty="0" smtClean="0"/>
              <a:t> </a:t>
            </a:r>
            <a:r>
              <a:rPr lang="en-GB" sz="2400" dirty="0" smtClean="0"/>
              <a:t>and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f</a:t>
            </a:r>
            <a:endParaRPr lang="en-GB" sz="2400" i="1" baseline="-25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50840" y="2981237"/>
            <a:ext cx="2969352" cy="2428495"/>
            <a:chOff x="4650840" y="2981237"/>
            <a:chExt cx="2969352" cy="2428495"/>
          </a:xfrm>
        </p:grpSpPr>
        <p:sp>
          <p:nvSpPr>
            <p:cNvPr id="136" name="Text Box 6"/>
            <p:cNvSpPr txBox="1">
              <a:spLocks noChangeArrowheads="1"/>
            </p:cNvSpPr>
            <p:nvPr/>
          </p:nvSpPr>
          <p:spPr bwMode="auto">
            <a:xfrm>
              <a:off x="6284468" y="4204135"/>
              <a:ext cx="520700" cy="34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37" name="Text Box 7"/>
            <p:cNvSpPr txBox="1">
              <a:spLocks noChangeArrowheads="1"/>
            </p:cNvSpPr>
            <p:nvPr/>
          </p:nvSpPr>
          <p:spPr bwMode="auto">
            <a:xfrm>
              <a:off x="5887903" y="3821472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138" name="Line 43"/>
            <p:cNvSpPr>
              <a:spLocks noChangeShapeType="1"/>
            </p:cNvSpPr>
            <p:nvPr/>
          </p:nvSpPr>
          <p:spPr bwMode="auto">
            <a:xfrm rot="3180000" flipH="1">
              <a:off x="5355360" y="3990950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9" name="Line 43"/>
            <p:cNvSpPr>
              <a:spLocks noChangeShapeType="1"/>
            </p:cNvSpPr>
            <p:nvPr/>
          </p:nvSpPr>
          <p:spPr bwMode="auto">
            <a:xfrm flipH="1">
              <a:off x="6244239" y="444108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0" name="Text Box 28"/>
            <p:cNvSpPr txBox="1">
              <a:spLocks noChangeArrowheads="1"/>
            </p:cNvSpPr>
            <p:nvPr/>
          </p:nvSpPr>
          <p:spPr bwMode="auto">
            <a:xfrm>
              <a:off x="6118242" y="3651794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dirty="0"/>
            </a:p>
          </p:txBody>
        </p:sp>
        <p:sp>
          <p:nvSpPr>
            <p:cNvPr id="141" name="Line 33"/>
            <p:cNvSpPr>
              <a:spLocks noChangeShapeType="1"/>
            </p:cNvSpPr>
            <p:nvPr/>
          </p:nvSpPr>
          <p:spPr bwMode="auto">
            <a:xfrm rot="10800000" flipH="1" flipV="1">
              <a:off x="5576770" y="4436000"/>
              <a:ext cx="852488" cy="285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2" name="Freeform 45"/>
            <p:cNvSpPr>
              <a:spLocks/>
            </p:cNvSpPr>
            <p:nvPr/>
          </p:nvSpPr>
          <p:spPr bwMode="auto">
            <a:xfrm rot="8161350" flipV="1">
              <a:off x="5594461" y="4138602"/>
              <a:ext cx="454025" cy="170339"/>
            </a:xfrm>
            <a:custGeom>
              <a:avLst/>
              <a:gdLst>
                <a:gd name="T0" fmla="*/ 0 w 471"/>
                <a:gd name="T1" fmla="*/ 0 h 159"/>
                <a:gd name="T2" fmla="*/ 234 w 471"/>
                <a:gd name="T3" fmla="*/ 33 h 159"/>
                <a:gd name="T4" fmla="*/ 471 w 471"/>
                <a:gd name="T5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1" h="159">
                  <a:moveTo>
                    <a:pt x="0" y="0"/>
                  </a:moveTo>
                  <a:cubicBezTo>
                    <a:pt x="39" y="5"/>
                    <a:pt x="156" y="7"/>
                    <a:pt x="234" y="33"/>
                  </a:cubicBezTo>
                  <a:cubicBezTo>
                    <a:pt x="312" y="59"/>
                    <a:pt x="422" y="133"/>
                    <a:pt x="471" y="159"/>
                  </a:cubicBezTo>
                </a:path>
              </a:pathLst>
            </a:custGeom>
            <a:noFill/>
            <a:ln w="9525">
              <a:solidFill>
                <a:srgbClr val="008000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4" name="Text Box 17"/>
            <p:cNvSpPr txBox="1">
              <a:spLocks noChangeArrowheads="1"/>
            </p:cNvSpPr>
            <p:nvPr/>
          </p:nvSpPr>
          <p:spPr bwMode="auto">
            <a:xfrm>
              <a:off x="5452944" y="4019219"/>
              <a:ext cx="693738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solidFill>
                    <a:srgbClr val="008000"/>
                  </a:solidFill>
                  <a:latin typeface="Times New Roman" panose="02020603050405020304" pitchFamily="18" charset="0"/>
                </a:rPr>
                <a:t>A4</a:t>
              </a:r>
              <a:endParaRPr lang="en-US" altLang="en-US"/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6252526" y="3925187"/>
              <a:ext cx="498475" cy="520700"/>
              <a:chOff x="6002657" y="4142199"/>
              <a:chExt cx="498475" cy="520700"/>
            </a:xfrm>
          </p:grpSpPr>
          <p:sp>
            <p:nvSpPr>
              <p:cNvPr id="145" name="Line 25"/>
              <p:cNvSpPr>
                <a:spLocks noChangeShapeType="1"/>
              </p:cNvSpPr>
              <p:nvPr/>
            </p:nvSpPr>
            <p:spPr bwMode="auto">
              <a:xfrm flipV="1">
                <a:off x="6002659" y="4142199"/>
                <a:ext cx="1587" cy="5207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6" name="Line 26"/>
              <p:cNvSpPr>
                <a:spLocks noChangeShapeType="1"/>
              </p:cNvSpPr>
              <p:nvPr/>
            </p:nvSpPr>
            <p:spPr bwMode="auto">
              <a:xfrm flipV="1">
                <a:off x="6002657" y="4658137"/>
                <a:ext cx="498475" cy="158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48" name="Text Box 27"/>
            <p:cNvSpPr txBox="1">
              <a:spLocks noChangeArrowheads="1"/>
            </p:cNvSpPr>
            <p:nvPr/>
          </p:nvSpPr>
          <p:spPr bwMode="auto">
            <a:xfrm>
              <a:off x="6663710" y="4393170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US" altLang="en-US" sz="1200" b="1" i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en-US" sz="12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dirty="0"/>
            </a:p>
          </p:txBody>
        </p:sp>
        <p:sp>
          <p:nvSpPr>
            <p:cNvPr id="149" name="Freeform 29"/>
            <p:cNvSpPr>
              <a:spLocks/>
            </p:cNvSpPr>
            <p:nvPr/>
          </p:nvSpPr>
          <p:spPr bwMode="auto">
            <a:xfrm rot="20974899" flipH="1" flipV="1">
              <a:off x="6018859" y="4407081"/>
              <a:ext cx="424559" cy="205486"/>
            </a:xfrm>
            <a:custGeom>
              <a:avLst/>
              <a:gdLst>
                <a:gd name="T0" fmla="*/ 0 w 147"/>
                <a:gd name="T1" fmla="*/ 14 h 65"/>
                <a:gd name="T2" fmla="*/ 87 w 147"/>
                <a:gd name="T3" fmla="*/ 8 h 65"/>
                <a:gd name="T4" fmla="*/ 147 w 147"/>
                <a:gd name="T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7" h="65">
                  <a:moveTo>
                    <a:pt x="0" y="14"/>
                  </a:moveTo>
                  <a:cubicBezTo>
                    <a:pt x="14" y="13"/>
                    <a:pt x="63" y="0"/>
                    <a:pt x="87" y="8"/>
                  </a:cubicBezTo>
                  <a:cubicBezTo>
                    <a:pt x="111" y="16"/>
                    <a:pt x="135" y="53"/>
                    <a:pt x="147" y="65"/>
                  </a:cubicBez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 type="triangle" w="sm" len="sm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50" name="Text Box 30"/>
            <p:cNvSpPr txBox="1">
              <a:spLocks noChangeArrowheads="1"/>
            </p:cNvSpPr>
            <p:nvPr/>
          </p:nvSpPr>
          <p:spPr bwMode="auto">
            <a:xfrm>
              <a:off x="6035591" y="4595627"/>
              <a:ext cx="429520" cy="450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A3</a:t>
              </a:r>
              <a:endParaRPr lang="en-US" altLang="en-US" dirty="0"/>
            </a:p>
          </p:txBody>
        </p:sp>
        <p:grpSp>
          <p:nvGrpSpPr>
            <p:cNvPr id="155" name="Group 154"/>
            <p:cNvGrpSpPr/>
            <p:nvPr/>
          </p:nvGrpSpPr>
          <p:grpSpPr>
            <a:xfrm rot="3742352">
              <a:off x="6698815" y="4222294"/>
              <a:ext cx="723900" cy="393700"/>
              <a:chOff x="7437146" y="4046532"/>
              <a:chExt cx="723900" cy="393700"/>
            </a:xfrm>
          </p:grpSpPr>
          <p:sp>
            <p:nvSpPr>
              <p:cNvPr id="152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3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4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3390457">
              <a:off x="6339408" y="4399372"/>
              <a:ext cx="1506197" cy="514524"/>
              <a:chOff x="6713277" y="3781330"/>
              <a:chExt cx="894290" cy="1183534"/>
            </a:xfrm>
          </p:grpSpPr>
          <p:sp>
            <p:nvSpPr>
              <p:cNvPr id="151" name="Line 43"/>
              <p:cNvSpPr>
                <a:spLocks noChangeShapeType="1"/>
              </p:cNvSpPr>
              <p:nvPr/>
            </p:nvSpPr>
            <p:spPr bwMode="auto">
              <a:xfrm flipH="1" flipV="1">
                <a:off x="7039526" y="4208730"/>
                <a:ext cx="568041" cy="75613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6" name="Line 43"/>
              <p:cNvSpPr>
                <a:spLocks noChangeShapeType="1"/>
              </p:cNvSpPr>
              <p:nvPr/>
            </p:nvSpPr>
            <p:spPr bwMode="auto">
              <a:xfrm flipH="1" flipV="1">
                <a:off x="7323545" y="4584580"/>
                <a:ext cx="278835" cy="3802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7" name="Line 39"/>
              <p:cNvSpPr>
                <a:spLocks noChangeShapeType="1"/>
              </p:cNvSpPr>
              <p:nvPr/>
            </p:nvSpPr>
            <p:spPr bwMode="auto">
              <a:xfrm>
                <a:off x="6713277" y="3781330"/>
                <a:ext cx="637008" cy="84146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59" name="Text Box 16"/>
            <p:cNvSpPr txBox="1">
              <a:spLocks noChangeArrowheads="1"/>
            </p:cNvSpPr>
            <p:nvPr/>
          </p:nvSpPr>
          <p:spPr bwMode="auto">
            <a:xfrm>
              <a:off x="6594130" y="3852990"/>
              <a:ext cx="693737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A2</a:t>
              </a:r>
              <a:endParaRPr lang="en-US" altLang="en-US" dirty="0"/>
            </a:p>
          </p:txBody>
        </p:sp>
        <p:sp>
          <p:nvSpPr>
            <p:cNvPr id="160" name="Freeform 20"/>
            <p:cNvSpPr>
              <a:spLocks/>
            </p:cNvSpPr>
            <p:nvPr/>
          </p:nvSpPr>
          <p:spPr bwMode="auto">
            <a:xfrm rot="15863447">
              <a:off x="6640863" y="4098913"/>
              <a:ext cx="316432" cy="342310"/>
            </a:xfrm>
            <a:custGeom>
              <a:avLst/>
              <a:gdLst>
                <a:gd name="T0" fmla="*/ 270 w 310"/>
                <a:gd name="T1" fmla="*/ 441 h 441"/>
                <a:gd name="T2" fmla="*/ 294 w 310"/>
                <a:gd name="T3" fmla="*/ 255 h 441"/>
                <a:gd name="T4" fmla="*/ 174 w 310"/>
                <a:gd name="T5" fmla="*/ 63 h 441"/>
                <a:gd name="T6" fmla="*/ 0 w 310"/>
                <a:gd name="T7" fmla="*/ 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0" h="441">
                  <a:moveTo>
                    <a:pt x="270" y="441"/>
                  </a:moveTo>
                  <a:cubicBezTo>
                    <a:pt x="274" y="410"/>
                    <a:pt x="310" y="318"/>
                    <a:pt x="294" y="255"/>
                  </a:cubicBezTo>
                  <a:cubicBezTo>
                    <a:pt x="278" y="192"/>
                    <a:pt x="223" y="106"/>
                    <a:pt x="174" y="63"/>
                  </a:cubicBezTo>
                  <a:cubicBezTo>
                    <a:pt x="125" y="20"/>
                    <a:pt x="36" y="13"/>
                    <a:pt x="0" y="0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1" name="Text Box 31"/>
            <p:cNvSpPr txBox="1">
              <a:spLocks noChangeArrowheads="1"/>
            </p:cNvSpPr>
            <p:nvPr/>
          </p:nvSpPr>
          <p:spPr bwMode="auto">
            <a:xfrm>
              <a:off x="6926455" y="4100842"/>
              <a:ext cx="693737" cy="419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A1</a:t>
              </a:r>
              <a:endParaRPr lang="en-US" altLang="en-US" dirty="0"/>
            </a:p>
          </p:txBody>
        </p:sp>
        <p:sp>
          <p:nvSpPr>
            <p:cNvPr id="162" name="Freeform 46"/>
            <p:cNvSpPr>
              <a:spLocks/>
            </p:cNvSpPr>
            <p:nvPr/>
          </p:nvSpPr>
          <p:spPr bwMode="auto">
            <a:xfrm rot="15881619">
              <a:off x="6913703" y="4208944"/>
              <a:ext cx="60746" cy="79877"/>
            </a:xfrm>
            <a:custGeom>
              <a:avLst/>
              <a:gdLst>
                <a:gd name="T0" fmla="*/ 69 w 98"/>
                <a:gd name="T1" fmla="*/ 114 h 114"/>
                <a:gd name="T2" fmla="*/ 96 w 98"/>
                <a:gd name="T3" fmla="*/ 69 h 114"/>
                <a:gd name="T4" fmla="*/ 54 w 98"/>
                <a:gd name="T5" fmla="*/ 18 h 114"/>
                <a:gd name="T6" fmla="*/ 0 w 98"/>
                <a:gd name="T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14">
                  <a:moveTo>
                    <a:pt x="69" y="114"/>
                  </a:moveTo>
                  <a:cubicBezTo>
                    <a:pt x="73" y="107"/>
                    <a:pt x="98" y="85"/>
                    <a:pt x="96" y="69"/>
                  </a:cubicBezTo>
                  <a:cubicBezTo>
                    <a:pt x="94" y="53"/>
                    <a:pt x="70" y="29"/>
                    <a:pt x="54" y="18"/>
                  </a:cubicBezTo>
                  <a:cubicBezTo>
                    <a:pt x="38" y="7"/>
                    <a:pt x="11" y="4"/>
                    <a:pt x="0" y="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3" name="Line 40"/>
            <p:cNvSpPr>
              <a:spLocks noChangeShapeType="1"/>
            </p:cNvSpPr>
            <p:nvPr/>
          </p:nvSpPr>
          <p:spPr bwMode="auto">
            <a:xfrm flipH="1" flipV="1">
              <a:off x="5186552" y="3047674"/>
              <a:ext cx="698861" cy="90146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grpSp>
          <p:nvGrpSpPr>
            <p:cNvPr id="164" name="Group 163"/>
            <p:cNvGrpSpPr/>
            <p:nvPr/>
          </p:nvGrpSpPr>
          <p:grpSpPr>
            <a:xfrm rot="2577895">
              <a:off x="5242736" y="3322260"/>
              <a:ext cx="723900" cy="393700"/>
              <a:chOff x="7437146" y="4046532"/>
              <a:chExt cx="723900" cy="393700"/>
            </a:xfrm>
          </p:grpSpPr>
          <p:sp>
            <p:nvSpPr>
              <p:cNvPr id="165" name="Line 12"/>
              <p:cNvSpPr>
                <a:spLocks noChangeShapeType="1"/>
              </p:cNvSpPr>
              <p:nvPr/>
            </p:nvSpPr>
            <p:spPr bwMode="auto">
              <a:xfrm flipH="1">
                <a:off x="7437146" y="4046532"/>
                <a:ext cx="693737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6" name="Line 35"/>
              <p:cNvSpPr>
                <a:spLocks noChangeShapeType="1"/>
              </p:cNvSpPr>
              <p:nvPr/>
            </p:nvSpPr>
            <p:spPr bwMode="auto">
              <a:xfrm flipH="1">
                <a:off x="7453021" y="4070345"/>
                <a:ext cx="692150" cy="34607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7" name="Line 36"/>
              <p:cNvSpPr>
                <a:spLocks noChangeShapeType="1"/>
              </p:cNvSpPr>
              <p:nvPr/>
            </p:nvSpPr>
            <p:spPr bwMode="auto">
              <a:xfrm flipH="1">
                <a:off x="7467308" y="4092570"/>
                <a:ext cx="693738" cy="34766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168" name="Line 9"/>
            <p:cNvSpPr>
              <a:spLocks noChangeShapeType="1"/>
            </p:cNvSpPr>
            <p:nvPr/>
          </p:nvSpPr>
          <p:spPr bwMode="auto">
            <a:xfrm flipH="1">
              <a:off x="4659314" y="3547042"/>
              <a:ext cx="921826" cy="43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69" name="Line 9"/>
            <p:cNvSpPr>
              <a:spLocks noChangeShapeType="1"/>
            </p:cNvSpPr>
            <p:nvPr/>
          </p:nvSpPr>
          <p:spPr bwMode="auto">
            <a:xfrm flipH="1">
              <a:off x="4650840" y="3544455"/>
              <a:ext cx="925646" cy="878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1" name="Text Box 19"/>
            <p:cNvSpPr txBox="1">
              <a:spLocks noChangeArrowheads="1"/>
            </p:cNvSpPr>
            <p:nvPr/>
          </p:nvSpPr>
          <p:spPr bwMode="auto">
            <a:xfrm>
              <a:off x="4654033" y="2981237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>
                  <a:latin typeface="Times New Roman" panose="02020603050405020304" pitchFamily="18" charset="0"/>
                </a:rPr>
                <a:t>A6</a:t>
              </a:r>
              <a:endParaRPr lang="en-US" altLang="en-US"/>
            </a:p>
          </p:txBody>
        </p:sp>
        <p:sp>
          <p:nvSpPr>
            <p:cNvPr id="172" name="Freeform 47"/>
            <p:cNvSpPr>
              <a:spLocks/>
            </p:cNvSpPr>
            <p:nvPr/>
          </p:nvSpPr>
          <p:spPr bwMode="auto">
            <a:xfrm>
              <a:off x="5019158" y="3179675"/>
              <a:ext cx="265112" cy="382587"/>
            </a:xfrm>
            <a:custGeom>
              <a:avLst/>
              <a:gdLst>
                <a:gd name="T0" fmla="*/ 276 w 276"/>
                <a:gd name="T1" fmla="*/ 0 h 396"/>
                <a:gd name="T2" fmla="*/ 162 w 276"/>
                <a:gd name="T3" fmla="*/ 33 h 396"/>
                <a:gd name="T4" fmla="*/ 39 w 276"/>
                <a:gd name="T5" fmla="*/ 171 h 396"/>
                <a:gd name="T6" fmla="*/ 0 w 276"/>
                <a:gd name="T7" fmla="*/ 39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6" h="396">
                  <a:moveTo>
                    <a:pt x="276" y="0"/>
                  </a:moveTo>
                  <a:cubicBezTo>
                    <a:pt x="257" y="5"/>
                    <a:pt x="201" y="5"/>
                    <a:pt x="162" y="33"/>
                  </a:cubicBezTo>
                  <a:cubicBezTo>
                    <a:pt x="123" y="61"/>
                    <a:pt x="66" y="111"/>
                    <a:pt x="39" y="171"/>
                  </a:cubicBezTo>
                  <a:cubicBezTo>
                    <a:pt x="12" y="231"/>
                    <a:pt x="8" y="349"/>
                    <a:pt x="0" y="396"/>
                  </a:cubicBezTo>
                </a:path>
              </a:pathLst>
            </a:custGeom>
            <a:noFill/>
            <a:ln w="6350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3" name="Text Box 32"/>
            <p:cNvSpPr txBox="1">
              <a:spLocks noChangeArrowheads="1"/>
            </p:cNvSpPr>
            <p:nvPr/>
          </p:nvSpPr>
          <p:spPr bwMode="auto">
            <a:xfrm>
              <a:off x="5349363" y="3175758"/>
              <a:ext cx="693737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en-GB" altLang="en-US" sz="1200" dirty="0">
                  <a:latin typeface="Times New Roman" panose="02020603050405020304" pitchFamily="18" charset="0"/>
                </a:rPr>
                <a:t>A5</a:t>
              </a:r>
              <a:endParaRPr lang="en-US" altLang="en-US" dirty="0"/>
            </a:p>
          </p:txBody>
        </p:sp>
        <p:sp>
          <p:nvSpPr>
            <p:cNvPr id="174" name="Freeform 48"/>
            <p:cNvSpPr>
              <a:spLocks/>
            </p:cNvSpPr>
            <p:nvPr/>
          </p:nvSpPr>
          <p:spPr bwMode="auto">
            <a:xfrm>
              <a:off x="5280260" y="3305544"/>
              <a:ext cx="115888" cy="95691"/>
            </a:xfrm>
            <a:custGeom>
              <a:avLst/>
              <a:gdLst>
                <a:gd name="T0" fmla="*/ 120 w 120"/>
                <a:gd name="T1" fmla="*/ 7 h 70"/>
                <a:gd name="T2" fmla="*/ 66 w 120"/>
                <a:gd name="T3" fmla="*/ 4 h 70"/>
                <a:gd name="T4" fmla="*/ 18 w 120"/>
                <a:gd name="T5" fmla="*/ 28 h 70"/>
                <a:gd name="T6" fmla="*/ 0 w 120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70">
                  <a:moveTo>
                    <a:pt x="120" y="7"/>
                  </a:moveTo>
                  <a:cubicBezTo>
                    <a:pt x="111" y="6"/>
                    <a:pt x="83" y="0"/>
                    <a:pt x="66" y="4"/>
                  </a:cubicBezTo>
                  <a:cubicBezTo>
                    <a:pt x="49" y="8"/>
                    <a:pt x="29" y="17"/>
                    <a:pt x="18" y="28"/>
                  </a:cubicBezTo>
                  <a:cubicBezTo>
                    <a:pt x="7" y="39"/>
                    <a:pt x="4" y="62"/>
                    <a:pt x="0" y="70"/>
                  </a:cubicBezTo>
                </a:path>
              </a:pathLst>
            </a:custGeom>
            <a:noFill/>
            <a:ln w="9525">
              <a:solidFill>
                <a:srgbClr val="000000"/>
              </a:solidFill>
              <a:round/>
              <a:headEnd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772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1760"/>
            <a:ext cx="8229600" cy="52628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At time-of-flight sources, only need to define one of 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i</a:t>
            </a:r>
            <a:r>
              <a:rPr lang="en-GB" sz="2400" dirty="0" smtClean="0"/>
              <a:t> or 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f</a:t>
            </a:r>
            <a:r>
              <a:rPr lang="en-GB" sz="2400" dirty="0"/>
              <a:t> </a:t>
            </a:r>
            <a:r>
              <a:rPr lang="en-GB" sz="2400" dirty="0" smtClean="0"/>
              <a:t>, the other is determined by the detector position and neutron time-of-flight.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dirty="0" smtClean="0"/>
              <a:t>“Direct geometry”: Fix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i</a:t>
            </a:r>
            <a:endParaRPr lang="en-GB" b="1" i="1" baseline="-25000" dirty="0" smtClean="0"/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dirty="0" smtClean="0"/>
              <a:t>“Indirect geometry”: Fix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f</a:t>
            </a:r>
            <a:endParaRPr lang="en-GB" sz="2400" baseline="-25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204" name="Group 5"/>
          <p:cNvGrpSpPr>
            <a:grpSpLocks/>
          </p:cNvGrpSpPr>
          <p:nvPr/>
        </p:nvGrpSpPr>
        <p:grpSpPr bwMode="auto">
          <a:xfrm>
            <a:off x="3821239" y="3410499"/>
            <a:ext cx="2184400" cy="2719388"/>
            <a:chOff x="1401763" y="3887788"/>
            <a:chExt cx="2184400" cy="2719387"/>
          </a:xfrm>
        </p:grpSpPr>
        <p:sp>
          <p:nvSpPr>
            <p:cNvPr id="205" name="Line 50"/>
            <p:cNvSpPr>
              <a:spLocks noChangeShapeType="1"/>
            </p:cNvSpPr>
            <p:nvPr/>
          </p:nvSpPr>
          <p:spPr bwMode="auto">
            <a:xfrm>
              <a:off x="1701800" y="5924550"/>
              <a:ext cx="1439863" cy="158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6" name="Line 51"/>
            <p:cNvSpPr>
              <a:spLocks noChangeShapeType="1"/>
            </p:cNvSpPr>
            <p:nvPr/>
          </p:nvSpPr>
          <p:spPr bwMode="auto">
            <a:xfrm flipV="1">
              <a:off x="1844675" y="4625975"/>
              <a:ext cx="1588" cy="144303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207" name="Picture 5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7" t="6349"/>
            <a:stretch>
              <a:fillRect/>
            </a:stretch>
          </p:blipFill>
          <p:spPr bwMode="auto">
            <a:xfrm>
              <a:off x="3225800" y="5762625"/>
              <a:ext cx="360363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82457" t="634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8" name="Freeform 60"/>
            <p:cNvSpPr>
              <a:spLocks noChangeArrowheads="1"/>
            </p:cNvSpPr>
            <p:nvPr/>
          </p:nvSpPr>
          <p:spPr bwMode="auto">
            <a:xfrm>
              <a:off x="1891030" y="3887788"/>
              <a:ext cx="1135063" cy="2033587"/>
            </a:xfrm>
            <a:custGeom>
              <a:avLst/>
              <a:gdLst>
                <a:gd name="T0" fmla="*/ 0 w 3153"/>
                <a:gd name="T1" fmla="*/ 2147483647 h 5649"/>
                <a:gd name="T2" fmla="*/ 2147483647 w 3153"/>
                <a:gd name="T3" fmla="*/ 2147483647 h 564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153" h="5649">
                  <a:moveTo>
                    <a:pt x="0" y="5648"/>
                  </a:moveTo>
                  <a:cubicBezTo>
                    <a:pt x="1535" y="0"/>
                    <a:pt x="3152" y="5648"/>
                    <a:pt x="3152" y="5648"/>
                  </a:cubicBezTo>
                </a:path>
              </a:pathLst>
            </a:custGeom>
            <a:noFill/>
            <a:ln w="9000" cap="flat">
              <a:solidFill>
                <a:srgbClr val="00B8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9" name="Freeform 61"/>
            <p:cNvSpPr>
              <a:spLocks noChangeArrowheads="1"/>
            </p:cNvSpPr>
            <p:nvPr/>
          </p:nvSpPr>
          <p:spPr bwMode="auto">
            <a:xfrm>
              <a:off x="2203450" y="3905250"/>
              <a:ext cx="685800" cy="2027238"/>
            </a:xfrm>
            <a:custGeom>
              <a:avLst/>
              <a:gdLst>
                <a:gd name="T0" fmla="*/ 2147483647 w 1905"/>
                <a:gd name="T1" fmla="*/ 2147483647 h 5630"/>
                <a:gd name="T2" fmla="*/ 2147483647 w 1905"/>
                <a:gd name="T3" fmla="*/ 2147483647 h 563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905" h="5630">
                  <a:moveTo>
                    <a:pt x="302" y="5538"/>
                  </a:moveTo>
                  <a:cubicBezTo>
                    <a:pt x="0" y="0"/>
                    <a:pt x="1904" y="5629"/>
                    <a:pt x="1904" y="5629"/>
                  </a:cubicBezTo>
                </a:path>
              </a:pathLst>
            </a:custGeom>
            <a:noFill/>
            <a:ln w="9000" cap="flat">
              <a:solidFill>
                <a:srgbClr val="CC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0" name="Text Box 62"/>
            <p:cNvSpPr txBox="1">
              <a:spLocks noChangeArrowheads="1"/>
            </p:cNvSpPr>
            <p:nvPr/>
          </p:nvSpPr>
          <p:spPr bwMode="auto">
            <a:xfrm>
              <a:off x="1401763" y="6242050"/>
              <a:ext cx="2052637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Arial Unicode MS" pitchFamily="34" charset="-128"/>
                </a:rPr>
                <a:t>Direct geometry</a:t>
              </a:r>
            </a:p>
          </p:txBody>
        </p:sp>
        <p:pic>
          <p:nvPicPr>
            <p:cNvPr id="211" name="Picture 12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59"/>
            <a:stretch>
              <a:fillRect/>
            </a:stretch>
          </p:blipFill>
          <p:spPr bwMode="auto">
            <a:xfrm>
              <a:off x="1612900" y="3983038"/>
              <a:ext cx="647700" cy="611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7775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231" name="Group 230"/>
          <p:cNvGrpSpPr/>
          <p:nvPr/>
        </p:nvGrpSpPr>
        <p:grpSpPr>
          <a:xfrm>
            <a:off x="803931" y="3911600"/>
            <a:ext cx="2839371" cy="1718804"/>
            <a:chOff x="1489732" y="4348480"/>
            <a:chExt cx="2839371" cy="1718804"/>
          </a:xfrm>
        </p:grpSpPr>
        <p:sp>
          <p:nvSpPr>
            <p:cNvPr id="110" name="Text Box 7"/>
            <p:cNvSpPr txBox="1">
              <a:spLocks noChangeArrowheads="1"/>
            </p:cNvSpPr>
            <p:nvPr/>
          </p:nvSpPr>
          <p:spPr bwMode="auto">
            <a:xfrm>
              <a:off x="2936425" y="4740617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B0F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B0F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B0F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89732" y="4671603"/>
              <a:ext cx="2059896" cy="1395681"/>
              <a:chOff x="5950903" y="2481263"/>
              <a:chExt cx="2059896" cy="1395681"/>
            </a:xfrm>
          </p:grpSpPr>
          <p:sp>
            <p:nvSpPr>
              <p:cNvPr id="119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7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8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7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2" name="Line 43"/>
            <p:cNvSpPr>
              <a:spLocks noChangeShapeType="1"/>
            </p:cNvSpPr>
            <p:nvPr/>
          </p:nvSpPr>
          <p:spPr bwMode="auto">
            <a:xfrm flipH="1">
              <a:off x="2511128" y="5360225"/>
              <a:ext cx="79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Line 43"/>
            <p:cNvSpPr>
              <a:spLocks noChangeShapeType="1"/>
            </p:cNvSpPr>
            <p:nvPr/>
          </p:nvSpPr>
          <p:spPr bwMode="auto">
            <a:xfrm rot="3180000" flipH="1">
              <a:off x="2403882" y="4910095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Text Box 6"/>
            <p:cNvSpPr txBox="1">
              <a:spLocks noChangeArrowheads="1"/>
            </p:cNvSpPr>
            <p:nvPr/>
          </p:nvSpPr>
          <p:spPr bwMode="auto">
            <a:xfrm>
              <a:off x="2792128" y="5328474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116" name="Line 109"/>
            <p:cNvSpPr>
              <a:spLocks noChangeShapeType="1"/>
            </p:cNvSpPr>
            <p:nvPr/>
          </p:nvSpPr>
          <p:spPr bwMode="auto">
            <a:xfrm flipV="1">
              <a:off x="2521075" y="4462645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Line 109"/>
            <p:cNvSpPr>
              <a:spLocks noChangeShapeType="1"/>
            </p:cNvSpPr>
            <p:nvPr/>
          </p:nvSpPr>
          <p:spPr bwMode="auto">
            <a:xfrm flipV="1">
              <a:off x="2520018" y="4458325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Text Box 8"/>
            <p:cNvSpPr txBox="1">
              <a:spLocks noChangeArrowheads="1"/>
            </p:cNvSpPr>
            <p:nvPr/>
          </p:nvSpPr>
          <p:spPr bwMode="auto">
            <a:xfrm>
              <a:off x="2275608" y="4701454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latin typeface="Arial" panose="020B0604020202020204" pitchFamily="34" charset="0"/>
                </a:rPr>
                <a:t>Q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13" name="Line 109"/>
            <p:cNvSpPr>
              <a:spLocks noChangeShapeType="1"/>
            </p:cNvSpPr>
            <p:nvPr/>
          </p:nvSpPr>
          <p:spPr bwMode="auto">
            <a:xfrm flipV="1">
              <a:off x="2520018" y="4594149"/>
              <a:ext cx="200135" cy="759047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4" name="Line 109"/>
            <p:cNvSpPr>
              <a:spLocks noChangeShapeType="1"/>
            </p:cNvSpPr>
            <p:nvPr/>
          </p:nvSpPr>
          <p:spPr bwMode="auto">
            <a:xfrm flipV="1">
              <a:off x="2531805" y="4736122"/>
              <a:ext cx="307405" cy="619291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" name="Line 109"/>
            <p:cNvSpPr>
              <a:spLocks noChangeShapeType="1"/>
            </p:cNvSpPr>
            <p:nvPr/>
          </p:nvSpPr>
          <p:spPr bwMode="auto">
            <a:xfrm flipV="1">
              <a:off x="2522620" y="4664021"/>
              <a:ext cx="248377" cy="694590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6" name="Line 109"/>
            <p:cNvSpPr>
              <a:spLocks noChangeShapeType="1"/>
            </p:cNvSpPr>
            <p:nvPr/>
          </p:nvSpPr>
          <p:spPr bwMode="auto">
            <a:xfrm flipV="1">
              <a:off x="2527535" y="4912717"/>
              <a:ext cx="441116" cy="440478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7" name="Line 109"/>
            <p:cNvSpPr>
              <a:spLocks noChangeShapeType="1"/>
            </p:cNvSpPr>
            <p:nvPr/>
          </p:nvSpPr>
          <p:spPr bwMode="auto">
            <a:xfrm flipV="1">
              <a:off x="2521528" y="4826563"/>
              <a:ext cx="370129" cy="533660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Line 109"/>
            <p:cNvSpPr>
              <a:spLocks noChangeShapeType="1"/>
            </p:cNvSpPr>
            <p:nvPr/>
          </p:nvSpPr>
          <p:spPr bwMode="auto">
            <a:xfrm flipV="1">
              <a:off x="2527936" y="5184246"/>
              <a:ext cx="655181" cy="175975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9" name="Line 109"/>
            <p:cNvSpPr>
              <a:spLocks noChangeShapeType="1"/>
            </p:cNvSpPr>
            <p:nvPr/>
          </p:nvSpPr>
          <p:spPr bwMode="auto">
            <a:xfrm flipV="1">
              <a:off x="2527936" y="5280646"/>
              <a:ext cx="720907" cy="795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1" name="Text Box 7"/>
            <p:cNvSpPr txBox="1">
              <a:spLocks noChangeArrowheads="1"/>
            </p:cNvSpPr>
            <p:nvPr/>
          </p:nvSpPr>
          <p:spPr bwMode="auto">
            <a:xfrm>
              <a:off x="3743040" y="4957513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CCCC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CCCC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CCCC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2" name="Line 56"/>
            <p:cNvSpPr>
              <a:spLocks noChangeShapeType="1"/>
            </p:cNvSpPr>
            <p:nvPr/>
          </p:nvSpPr>
          <p:spPr bwMode="auto">
            <a:xfrm flipH="1">
              <a:off x="2513812" y="4734494"/>
              <a:ext cx="1713371" cy="620059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3" name="Line 43"/>
            <p:cNvSpPr>
              <a:spLocks noChangeShapeType="1"/>
            </p:cNvSpPr>
            <p:nvPr/>
          </p:nvSpPr>
          <p:spPr bwMode="auto">
            <a:xfrm rot="8760000" flipH="1">
              <a:off x="3203193" y="5047293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5" name="Line 56"/>
            <p:cNvSpPr>
              <a:spLocks noChangeShapeType="1"/>
            </p:cNvSpPr>
            <p:nvPr/>
          </p:nvSpPr>
          <p:spPr bwMode="auto">
            <a:xfrm flipH="1">
              <a:off x="2516443" y="4879210"/>
              <a:ext cx="1495809" cy="480337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7" name="Line 56"/>
            <p:cNvSpPr>
              <a:spLocks noChangeShapeType="1"/>
            </p:cNvSpPr>
            <p:nvPr/>
          </p:nvSpPr>
          <p:spPr bwMode="auto">
            <a:xfrm flipH="1">
              <a:off x="2518168" y="5088696"/>
              <a:ext cx="1195803" cy="270852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8" name="Line 56"/>
            <p:cNvSpPr>
              <a:spLocks noChangeShapeType="1"/>
            </p:cNvSpPr>
            <p:nvPr/>
          </p:nvSpPr>
          <p:spPr bwMode="auto">
            <a:xfrm flipH="1">
              <a:off x="2511126" y="4978344"/>
              <a:ext cx="1369994" cy="388785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9" name="Line 56"/>
            <p:cNvSpPr>
              <a:spLocks noChangeShapeType="1"/>
            </p:cNvSpPr>
            <p:nvPr/>
          </p:nvSpPr>
          <p:spPr bwMode="auto">
            <a:xfrm flipH="1">
              <a:off x="2528991" y="5293622"/>
              <a:ext cx="867985" cy="5957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0" name="Line 56"/>
            <p:cNvSpPr>
              <a:spLocks noChangeShapeType="1"/>
            </p:cNvSpPr>
            <p:nvPr/>
          </p:nvSpPr>
          <p:spPr bwMode="auto">
            <a:xfrm flipH="1">
              <a:off x="2531110" y="5194789"/>
              <a:ext cx="1012223" cy="172341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3" name="Line 109"/>
            <p:cNvSpPr>
              <a:spLocks noChangeShapeType="1"/>
            </p:cNvSpPr>
            <p:nvPr/>
          </p:nvSpPr>
          <p:spPr bwMode="auto">
            <a:xfrm flipV="1">
              <a:off x="2521811" y="5017660"/>
              <a:ext cx="519158" cy="336212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4" name="Line 109"/>
            <p:cNvSpPr>
              <a:spLocks noChangeShapeType="1"/>
            </p:cNvSpPr>
            <p:nvPr/>
          </p:nvSpPr>
          <p:spPr bwMode="auto">
            <a:xfrm flipV="1">
              <a:off x="2521809" y="5114160"/>
              <a:ext cx="577172" cy="246061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235" name="Picture 2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57" y="3154804"/>
            <a:ext cx="2666667" cy="266667"/>
          </a:xfrm>
          <a:prstGeom prst="rect">
            <a:avLst/>
          </a:prstGeom>
        </p:spPr>
      </p:pic>
      <p:grpSp>
        <p:nvGrpSpPr>
          <p:cNvPr id="241" name="Group 240"/>
          <p:cNvGrpSpPr/>
          <p:nvPr/>
        </p:nvGrpSpPr>
        <p:grpSpPr>
          <a:xfrm>
            <a:off x="5700577" y="3762772"/>
            <a:ext cx="3200705" cy="811432"/>
            <a:chOff x="5700577" y="3762772"/>
            <a:chExt cx="3200705" cy="811432"/>
          </a:xfrm>
        </p:grpSpPr>
        <p:pic>
          <p:nvPicPr>
            <p:cNvPr id="239" name="Picture 2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0577" y="3762772"/>
              <a:ext cx="1771429" cy="495238"/>
            </a:xfrm>
            <a:prstGeom prst="rect">
              <a:avLst/>
            </a:prstGeom>
          </p:spPr>
        </p:pic>
        <p:pic>
          <p:nvPicPr>
            <p:cNvPr id="240" name="Picture 23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0806" y="4317061"/>
              <a:ext cx="2190476" cy="2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474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1760"/>
            <a:ext cx="8229600" cy="526288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At time-of-flight sources, only need to define one of 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i</a:t>
            </a:r>
            <a:r>
              <a:rPr lang="en-GB" sz="2400" dirty="0" smtClean="0"/>
              <a:t> or </a:t>
            </a:r>
            <a:r>
              <a:rPr lang="en-GB" sz="2400" b="1" i="1" dirty="0" err="1" smtClean="0"/>
              <a:t>k</a:t>
            </a:r>
            <a:r>
              <a:rPr lang="en-GB" sz="2400" b="1" i="1" baseline="-25000" dirty="0" err="1" smtClean="0"/>
              <a:t>f</a:t>
            </a:r>
            <a:r>
              <a:rPr lang="en-GB" sz="2400" dirty="0"/>
              <a:t> </a:t>
            </a:r>
            <a:r>
              <a:rPr lang="en-GB" sz="2400" dirty="0" smtClean="0"/>
              <a:t>, the other is determined by the detector position and neutron time-of-flight.</a:t>
            </a:r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dirty="0" smtClean="0"/>
              <a:t>“Direct geometry”: Fix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i</a:t>
            </a:r>
            <a:endParaRPr lang="en-GB" b="1" i="1" baseline="-25000" dirty="0" smtClean="0"/>
          </a:p>
          <a:p>
            <a:pPr marL="1143000" lvl="1" indent="-457200">
              <a:buFont typeface="Wingdings" panose="05000000000000000000" pitchFamily="2" charset="2"/>
              <a:buChar char="§"/>
            </a:pPr>
            <a:r>
              <a:rPr lang="en-GB" dirty="0" smtClean="0"/>
              <a:t>“Indirect geometry”: Fix </a:t>
            </a:r>
            <a:r>
              <a:rPr lang="en-GB" b="1" i="1" dirty="0" err="1" smtClean="0"/>
              <a:t>k</a:t>
            </a:r>
            <a:r>
              <a:rPr lang="en-GB" b="1" i="1" baseline="-25000" dirty="0" err="1" smtClean="0"/>
              <a:t>f</a:t>
            </a:r>
            <a:endParaRPr lang="en-GB" sz="2400" baseline="-25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82" name="Group 183"/>
          <p:cNvGrpSpPr>
            <a:grpSpLocks/>
          </p:cNvGrpSpPr>
          <p:nvPr/>
        </p:nvGrpSpPr>
        <p:grpSpPr bwMode="auto">
          <a:xfrm>
            <a:off x="3819112" y="3502570"/>
            <a:ext cx="2232025" cy="2634298"/>
            <a:chOff x="5360988" y="3972878"/>
            <a:chExt cx="2232025" cy="2634297"/>
          </a:xfrm>
        </p:grpSpPr>
        <p:sp>
          <p:nvSpPr>
            <p:cNvPr id="83" name="Line 123"/>
            <p:cNvSpPr>
              <a:spLocks noChangeShapeType="1"/>
            </p:cNvSpPr>
            <p:nvPr/>
          </p:nvSpPr>
          <p:spPr bwMode="auto">
            <a:xfrm>
              <a:off x="5662613" y="5914390"/>
              <a:ext cx="1439862" cy="158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4" name="Line 124"/>
            <p:cNvSpPr>
              <a:spLocks noChangeShapeType="1"/>
            </p:cNvSpPr>
            <p:nvPr/>
          </p:nvSpPr>
          <p:spPr bwMode="auto">
            <a:xfrm flipV="1">
              <a:off x="5805488" y="4615815"/>
              <a:ext cx="1587" cy="1443038"/>
            </a:xfrm>
            <a:prstGeom prst="line">
              <a:avLst/>
            </a:prstGeom>
            <a:noFill/>
            <a:ln w="25560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85" name="Picture 12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57" t="6349"/>
            <a:stretch>
              <a:fillRect/>
            </a:stretch>
          </p:blipFill>
          <p:spPr bwMode="auto">
            <a:xfrm>
              <a:off x="7186613" y="5752465"/>
              <a:ext cx="360362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82457" t="634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6" name="Text Box 126"/>
            <p:cNvSpPr txBox="1">
              <a:spLocks noChangeArrowheads="1"/>
            </p:cNvSpPr>
            <p:nvPr/>
          </p:nvSpPr>
          <p:spPr bwMode="auto">
            <a:xfrm>
              <a:off x="5360988" y="6242050"/>
              <a:ext cx="2232025" cy="365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GB" altLang="en-US" sz="1800">
                  <a:solidFill>
                    <a:srgbClr val="000000"/>
                  </a:solidFill>
                  <a:latin typeface="Calibri" panose="020F0502020204030204" pitchFamily="34" charset="0"/>
                  <a:ea typeface="Arial Unicode MS" pitchFamily="34" charset="-128"/>
                </a:rPr>
                <a:t>Indirect geometry</a:t>
              </a:r>
            </a:p>
          </p:txBody>
        </p:sp>
        <p:sp>
          <p:nvSpPr>
            <p:cNvPr id="87" name="Freeform 127"/>
            <p:cNvSpPr>
              <a:spLocks noChangeArrowheads="1"/>
            </p:cNvSpPr>
            <p:nvPr/>
          </p:nvSpPr>
          <p:spPr bwMode="auto">
            <a:xfrm>
              <a:off x="5973128" y="4550728"/>
              <a:ext cx="795337" cy="1363662"/>
            </a:xfrm>
            <a:custGeom>
              <a:avLst/>
              <a:gdLst>
                <a:gd name="T0" fmla="*/ 0 w 2209"/>
                <a:gd name="T1" fmla="*/ 2147483647 h 3790"/>
                <a:gd name="T2" fmla="*/ 2147483647 w 2209"/>
                <a:gd name="T3" fmla="*/ 0 h 379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09" h="3790">
                  <a:moveTo>
                    <a:pt x="0" y="3789"/>
                  </a:moveTo>
                  <a:cubicBezTo>
                    <a:pt x="1616" y="1743"/>
                    <a:pt x="2208" y="0"/>
                    <a:pt x="2208" y="0"/>
                  </a:cubicBezTo>
                </a:path>
              </a:pathLst>
            </a:custGeom>
            <a:noFill/>
            <a:ln w="9000" cap="flat">
              <a:solidFill>
                <a:srgbClr val="00B8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88" name="Line 128"/>
            <p:cNvSpPr>
              <a:spLocks noChangeShapeType="1"/>
            </p:cNvSpPr>
            <p:nvPr/>
          </p:nvSpPr>
          <p:spPr bwMode="auto">
            <a:xfrm flipV="1">
              <a:off x="6397625" y="4571365"/>
              <a:ext cx="695325" cy="1344613"/>
            </a:xfrm>
            <a:prstGeom prst="line">
              <a:avLst/>
            </a:prstGeom>
            <a:noFill/>
            <a:ln w="9000">
              <a:solidFill>
                <a:srgbClr val="CC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pic>
          <p:nvPicPr>
            <p:cNvPr id="89" name="Picture 13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759"/>
            <a:stretch>
              <a:fillRect/>
            </a:stretch>
          </p:blipFill>
          <p:spPr bwMode="auto">
            <a:xfrm>
              <a:off x="5578158" y="3972878"/>
              <a:ext cx="647700" cy="6111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77759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000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7" name="Group 6"/>
          <p:cNvGrpSpPr/>
          <p:nvPr/>
        </p:nvGrpSpPr>
        <p:grpSpPr>
          <a:xfrm>
            <a:off x="803930" y="3911600"/>
            <a:ext cx="2174820" cy="2418479"/>
            <a:chOff x="1489732" y="3911600"/>
            <a:chExt cx="2174820" cy="2418479"/>
          </a:xfrm>
        </p:grpSpPr>
        <p:sp>
          <p:nvSpPr>
            <p:cNvPr id="212" name="Line 2"/>
            <p:cNvSpPr>
              <a:spLocks noChangeShapeType="1"/>
            </p:cNvSpPr>
            <p:nvPr/>
          </p:nvSpPr>
          <p:spPr bwMode="auto">
            <a:xfrm flipH="1">
              <a:off x="1822063" y="4923528"/>
              <a:ext cx="741425" cy="102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0" name="Text Box 7"/>
            <p:cNvSpPr txBox="1">
              <a:spLocks noChangeArrowheads="1"/>
            </p:cNvSpPr>
            <p:nvPr/>
          </p:nvSpPr>
          <p:spPr bwMode="auto">
            <a:xfrm>
              <a:off x="2936425" y="4303737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latin typeface="Calibri" panose="020F0502020204030204" pitchFamily="34" charset="0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1489732" y="4234723"/>
              <a:ext cx="2059896" cy="1395681"/>
              <a:chOff x="5950903" y="2481263"/>
              <a:chExt cx="2059896" cy="1395681"/>
            </a:xfrm>
          </p:grpSpPr>
          <p:sp>
            <p:nvSpPr>
              <p:cNvPr id="119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0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1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2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3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4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5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6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7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8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29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0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1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2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3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4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5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6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7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8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39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0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1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2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3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4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5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6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7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8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49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0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1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2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53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12" name="Line 43"/>
            <p:cNvSpPr>
              <a:spLocks noChangeShapeType="1"/>
            </p:cNvSpPr>
            <p:nvPr/>
          </p:nvSpPr>
          <p:spPr bwMode="auto">
            <a:xfrm flipH="1">
              <a:off x="2511128" y="4923345"/>
              <a:ext cx="79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3" name="Line 43"/>
            <p:cNvSpPr>
              <a:spLocks noChangeShapeType="1"/>
            </p:cNvSpPr>
            <p:nvPr/>
          </p:nvSpPr>
          <p:spPr bwMode="auto">
            <a:xfrm rot="3180000" flipH="1">
              <a:off x="2403882" y="4473215"/>
              <a:ext cx="1125910" cy="267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5" name="Text Box 6"/>
            <p:cNvSpPr txBox="1">
              <a:spLocks noChangeArrowheads="1"/>
            </p:cNvSpPr>
            <p:nvPr/>
          </p:nvSpPr>
          <p:spPr bwMode="auto">
            <a:xfrm>
              <a:off x="2468203" y="4905076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rgbClr val="00B0F0"/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rgbClr val="00B0F0"/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6" name="Line 109"/>
            <p:cNvSpPr>
              <a:spLocks noChangeShapeType="1"/>
            </p:cNvSpPr>
            <p:nvPr/>
          </p:nvSpPr>
          <p:spPr bwMode="auto">
            <a:xfrm flipV="1">
              <a:off x="2521075" y="4025765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7" name="Line 109"/>
            <p:cNvSpPr>
              <a:spLocks noChangeShapeType="1"/>
            </p:cNvSpPr>
            <p:nvPr/>
          </p:nvSpPr>
          <p:spPr bwMode="auto">
            <a:xfrm flipV="1">
              <a:off x="2520018" y="4031771"/>
              <a:ext cx="113847" cy="884546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none"/>
              <a:tailEnd type="non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8" name="Text Box 8"/>
            <p:cNvSpPr txBox="1">
              <a:spLocks noChangeArrowheads="1"/>
            </p:cNvSpPr>
            <p:nvPr/>
          </p:nvSpPr>
          <p:spPr bwMode="auto">
            <a:xfrm>
              <a:off x="2519225" y="4305663"/>
              <a:ext cx="519113" cy="52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latin typeface="Arial" panose="020B0604020202020204" pitchFamily="34" charset="0"/>
                </a:rPr>
                <a:t>Q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13" name="Line 109"/>
            <p:cNvSpPr>
              <a:spLocks noChangeShapeType="1"/>
            </p:cNvSpPr>
            <p:nvPr/>
          </p:nvSpPr>
          <p:spPr bwMode="auto">
            <a:xfrm flipV="1">
              <a:off x="2130809" y="4039354"/>
              <a:ext cx="509671" cy="883311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4" name="Line 109"/>
            <p:cNvSpPr>
              <a:spLocks noChangeShapeType="1"/>
            </p:cNvSpPr>
            <p:nvPr/>
          </p:nvSpPr>
          <p:spPr bwMode="auto">
            <a:xfrm flipV="1">
              <a:off x="2245161" y="4029477"/>
              <a:ext cx="395319" cy="893188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5" name="Line 109"/>
            <p:cNvSpPr>
              <a:spLocks noChangeShapeType="1"/>
            </p:cNvSpPr>
            <p:nvPr/>
          </p:nvSpPr>
          <p:spPr bwMode="auto">
            <a:xfrm flipV="1">
              <a:off x="2345874" y="4036646"/>
              <a:ext cx="294606" cy="886018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6" name="Line 109"/>
            <p:cNvSpPr>
              <a:spLocks noChangeShapeType="1"/>
            </p:cNvSpPr>
            <p:nvPr/>
          </p:nvSpPr>
          <p:spPr bwMode="auto">
            <a:xfrm flipV="1">
              <a:off x="2451776" y="4036646"/>
              <a:ext cx="182088" cy="886020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7" name="Line 109"/>
            <p:cNvSpPr>
              <a:spLocks noChangeShapeType="1"/>
            </p:cNvSpPr>
            <p:nvPr/>
          </p:nvSpPr>
          <p:spPr bwMode="auto">
            <a:xfrm flipV="1">
              <a:off x="2026042" y="4029480"/>
              <a:ext cx="614439" cy="893186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8" name="Line 109"/>
            <p:cNvSpPr>
              <a:spLocks noChangeShapeType="1"/>
            </p:cNvSpPr>
            <p:nvPr/>
          </p:nvSpPr>
          <p:spPr bwMode="auto">
            <a:xfrm flipV="1">
              <a:off x="1932622" y="4029482"/>
              <a:ext cx="707860" cy="893184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1" name="Text Box 7"/>
            <p:cNvSpPr txBox="1">
              <a:spLocks noChangeArrowheads="1"/>
            </p:cNvSpPr>
            <p:nvPr/>
          </p:nvSpPr>
          <p:spPr bwMode="auto">
            <a:xfrm>
              <a:off x="3145439" y="5591563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rgbClr val="CCCC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rgbClr val="CCCC00"/>
                  </a:solidFill>
                  <a:latin typeface="Calibri" panose="020F0502020204030204" pitchFamily="34" charset="0"/>
                </a:rPr>
                <a:t>i</a:t>
              </a:r>
              <a:endParaRPr lang="en-US" altLang="en-US" sz="1800" dirty="0">
                <a:solidFill>
                  <a:srgbClr val="CCCC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22" name="Line 56"/>
            <p:cNvSpPr>
              <a:spLocks noChangeShapeType="1"/>
            </p:cNvSpPr>
            <p:nvPr/>
          </p:nvSpPr>
          <p:spPr bwMode="auto">
            <a:xfrm>
              <a:off x="2643811" y="4030086"/>
              <a:ext cx="471521" cy="205956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3" name="Line 43"/>
            <p:cNvSpPr>
              <a:spLocks noChangeShapeType="1"/>
            </p:cNvSpPr>
            <p:nvPr/>
          </p:nvSpPr>
          <p:spPr bwMode="auto">
            <a:xfrm rot="3900000">
              <a:off x="2907630" y="5090450"/>
              <a:ext cx="651366" cy="4453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4" name="Line 2"/>
            <p:cNvSpPr>
              <a:spLocks noChangeShapeType="1"/>
            </p:cNvSpPr>
            <p:nvPr/>
          </p:nvSpPr>
          <p:spPr bwMode="auto">
            <a:xfrm flipH="1">
              <a:off x="3078570" y="5699989"/>
              <a:ext cx="95596" cy="630090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5" name="Line 56"/>
            <p:cNvSpPr>
              <a:spLocks noChangeShapeType="1"/>
            </p:cNvSpPr>
            <p:nvPr/>
          </p:nvSpPr>
          <p:spPr bwMode="auto">
            <a:xfrm>
              <a:off x="2630763" y="4033187"/>
              <a:ext cx="504750" cy="191930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6" name="Line 56"/>
            <p:cNvSpPr>
              <a:spLocks noChangeShapeType="1"/>
            </p:cNvSpPr>
            <p:nvPr/>
          </p:nvSpPr>
          <p:spPr bwMode="auto">
            <a:xfrm>
              <a:off x="2639059" y="4030151"/>
              <a:ext cx="516705" cy="1830896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27" name="Line 56"/>
            <p:cNvSpPr>
              <a:spLocks noChangeShapeType="1"/>
            </p:cNvSpPr>
            <p:nvPr/>
          </p:nvSpPr>
          <p:spPr bwMode="auto">
            <a:xfrm>
              <a:off x="2640290" y="4036638"/>
              <a:ext cx="538054" cy="1684722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0" name="Line 56"/>
            <p:cNvSpPr>
              <a:spLocks noChangeShapeType="1"/>
            </p:cNvSpPr>
            <p:nvPr/>
          </p:nvSpPr>
          <p:spPr bwMode="auto">
            <a:xfrm>
              <a:off x="2639059" y="4036464"/>
              <a:ext cx="454048" cy="2171295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1" name="Line 56"/>
            <p:cNvSpPr>
              <a:spLocks noChangeShapeType="1"/>
            </p:cNvSpPr>
            <p:nvPr/>
          </p:nvSpPr>
          <p:spPr bwMode="auto">
            <a:xfrm>
              <a:off x="2636956" y="4023735"/>
              <a:ext cx="435490" cy="2306343"/>
            </a:xfrm>
            <a:prstGeom prst="line">
              <a:avLst/>
            </a:prstGeom>
            <a:noFill/>
            <a:ln w="9360">
              <a:solidFill>
                <a:srgbClr val="CCCC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413" name="Picture 4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457" y="3066881"/>
            <a:ext cx="2666667" cy="266667"/>
          </a:xfrm>
          <a:prstGeom prst="rect">
            <a:avLst/>
          </a:prstGeom>
        </p:spPr>
      </p:pic>
      <p:pic>
        <p:nvPicPr>
          <p:cNvPr id="414" name="Picture 4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73" y="3762772"/>
            <a:ext cx="1809524" cy="495238"/>
          </a:xfrm>
          <a:prstGeom prst="rect">
            <a:avLst/>
          </a:prstGeom>
        </p:spPr>
      </p:pic>
      <p:pic>
        <p:nvPicPr>
          <p:cNvPr id="416" name="Picture 4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94" y="4258010"/>
            <a:ext cx="2257143" cy="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08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mari_pic_edited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00" y="2708275"/>
            <a:ext cx="5153025" cy="358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6387" name="Shape 50"/>
          <p:cNvSpPr>
            <a:spLocks noChangeArrowheads="1"/>
          </p:cNvSpPr>
          <p:nvPr/>
        </p:nvSpPr>
        <p:spPr bwMode="auto">
          <a:xfrm>
            <a:off x="228600" y="2927350"/>
            <a:ext cx="3535363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Calibri" panose="020F0502020204030204" pitchFamily="34" charset="0"/>
                <a:ea typeface="Gill Sans SemiBold"/>
                <a:cs typeface="Gill Sans SemiBold"/>
                <a:sym typeface="Gill Sans SemiBold"/>
              </a:rPr>
              <a:t>Spec</a:t>
            </a:r>
            <a:endParaRPr lang="en-GB" altLang="en-US" sz="2500" b="1" dirty="0">
              <a:solidFill>
                <a:srgbClr val="000000"/>
              </a:solidFill>
              <a:latin typeface="Calibri" panose="020F0502020204030204" pitchFamily="34" charset="0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= 7 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meV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to 1 eV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922 </a:t>
            </a:r>
            <a:r>
              <a:rPr lang="en-US" altLang="en-US" sz="2500" baseline="320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He tubes; 3° to 130°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ΔE/</a:t>
            </a:r>
            <a:r>
              <a:rPr lang="en-US" altLang="en-US" sz="2500" dirty="0" err="1">
                <a:solidFill>
                  <a:srgbClr val="000000"/>
                </a:solidFill>
                <a:latin typeface="Calibri" panose="020F050202020403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  <a:t> = 2.5 - 5%</a:t>
            </a:r>
            <a:br>
              <a:rPr lang="en-US" altLang="en-US" sz="25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US" altLang="en-US" sz="25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63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MARI</a:t>
            </a:r>
          </a:p>
        </p:txBody>
      </p:sp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270620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dropped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1373" r="3204" b="3021"/>
          <a:stretch>
            <a:fillRect/>
          </a:stretch>
        </p:blipFill>
        <p:spPr bwMode="auto">
          <a:xfrm>
            <a:off x="223838" y="2441575"/>
            <a:ext cx="4619625" cy="357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7411" name="Shape 55"/>
          <p:cNvSpPr>
            <a:spLocks noChangeArrowheads="1"/>
          </p:cNvSpPr>
          <p:nvPr/>
        </p:nvSpPr>
        <p:spPr bwMode="auto">
          <a:xfrm>
            <a:off x="5192713" y="2239963"/>
            <a:ext cx="3760787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40 meV to 2 eV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40000 </a:t>
            </a:r>
            <a:r>
              <a:rPr lang="en-US" altLang="en-US" sz="2500" baseline="320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He PSD elements; 3° to 20°   - main bank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20° to 60° - high angle bank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ΔE/E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1 - 5%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MAPS</a:t>
            </a:r>
          </a:p>
        </p:txBody>
      </p:sp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4202716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dropped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528888"/>
            <a:ext cx="4697413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8435" name="Shape 60"/>
          <p:cNvSpPr>
            <a:spLocks noChangeArrowheads="1"/>
          </p:cNvSpPr>
          <p:nvPr/>
        </p:nvSpPr>
        <p:spPr bwMode="auto">
          <a:xfrm>
            <a:off x="200025" y="2528888"/>
            <a:ext cx="386715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10 meV to 2 eV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0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π steradians of </a:t>
            </a:r>
            <a:r>
              <a:rPr lang="en-US" altLang="en-US" sz="2500" baseline="3200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He PSDs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(gapless)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x20 Maps flux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x7 Maps detector coverage</a:t>
            </a:r>
            <a:b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140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ΔE/E</a:t>
            </a:r>
            <a:r>
              <a:rPr lang="en-US" altLang="en-US" sz="2500" baseline="-6000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>
                <a:solidFill>
                  <a:srgbClr val="000000"/>
                </a:solidFill>
                <a:latin typeface="Arial" panose="020B0604020202020204" pitchFamily="34" charset="0"/>
              </a:rPr>
              <a:t> = 4 - 6%</a:t>
            </a:r>
          </a:p>
        </p:txBody>
      </p:sp>
      <p:sp>
        <p:nvSpPr>
          <p:cNvPr id="1843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MERLIN</a:t>
            </a:r>
          </a:p>
        </p:txBody>
      </p:sp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6292266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hape 64"/>
          <p:cNvSpPr>
            <a:spLocks noChangeArrowheads="1"/>
          </p:cNvSpPr>
          <p:nvPr/>
        </p:nvSpPr>
        <p:spPr bwMode="auto">
          <a:xfrm>
            <a:off x="5354638" y="2455863"/>
            <a:ext cx="3937000" cy="396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= 0.5 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meV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to 20 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π 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steradians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of </a:t>
            </a:r>
            <a:r>
              <a:rPr lang="en-US" altLang="en-US" sz="2500" baseline="32000" dirty="0">
                <a:solidFill>
                  <a:srgbClr val="000000"/>
                </a:solidFill>
                <a:latin typeface="Arial" panose="020B0604020202020204" pitchFamily="34" charset="0"/>
              </a:rPr>
              <a:t>3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He PSDs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(gapless)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Same flux/coverage as Merlin</a:t>
            </a:r>
            <a:b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ΔE/</a:t>
            </a:r>
            <a:r>
              <a:rPr lang="en-US" altLang="en-US" sz="2500" dirty="0" err="1">
                <a:solidFill>
                  <a:srgbClr val="000000"/>
                </a:solidFill>
                <a:latin typeface="Arial" panose="020B0604020202020204" pitchFamily="34" charset="0"/>
              </a:rPr>
              <a:t>E</a:t>
            </a:r>
            <a:r>
              <a:rPr lang="en-US" altLang="en-US" sz="2500" baseline="-6000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 = 0.6 - 3.5%</a:t>
            </a:r>
            <a:b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9459" name="dropped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8" t="5444" r="28571" b="4584"/>
          <a:stretch>
            <a:fillRect/>
          </a:stretch>
        </p:blipFill>
        <p:spPr bwMode="auto">
          <a:xfrm>
            <a:off x="276225" y="2435225"/>
            <a:ext cx="4889500" cy="401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94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smtClean="0"/>
              <a:t>LET</a:t>
            </a:r>
          </a:p>
        </p:txBody>
      </p:sp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638566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suite</a:t>
            </a:r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960819" y="2361900"/>
            <a:ext cx="7203506" cy="4278212"/>
            <a:chOff x="1400659" y="1412776"/>
            <a:chExt cx="7203506" cy="4278212"/>
          </a:xfrm>
        </p:grpSpPr>
        <p:sp>
          <p:nvSpPr>
            <p:cNvPr id="4" name="Shape 69"/>
            <p:cNvSpPr/>
            <p:nvPr/>
          </p:nvSpPr>
          <p:spPr>
            <a:xfrm>
              <a:off x="2420558" y="3289821"/>
              <a:ext cx="2286000" cy="1419820"/>
            </a:xfrm>
            <a:prstGeom prst="rect">
              <a:avLst/>
            </a:prstGeom>
            <a:gradFill>
              <a:gsLst>
                <a:gs pos="0">
                  <a:srgbClr val="FF2600"/>
                </a:gs>
                <a:gs pos="100000">
                  <a:srgbClr val="7D4F20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/>
                <a:t>LET</a:t>
              </a:r>
            </a:p>
          </p:txBody>
        </p:sp>
        <p:sp>
          <p:nvSpPr>
            <p:cNvPr id="5" name="Shape 70"/>
            <p:cNvSpPr/>
            <p:nvPr/>
          </p:nvSpPr>
          <p:spPr>
            <a:xfrm>
              <a:off x="4938730" y="1807493"/>
              <a:ext cx="1982391" cy="1714500"/>
            </a:xfrm>
            <a:prstGeom prst="rect">
              <a:avLst/>
            </a:prstGeom>
            <a:gradFill>
              <a:gsLst>
                <a:gs pos="0">
                  <a:srgbClr val="E44010"/>
                </a:gs>
                <a:gs pos="100000">
                  <a:srgbClr val="6D1007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/>
                <a:t>    MERLIN</a:t>
              </a:r>
            </a:p>
          </p:txBody>
        </p:sp>
        <p:sp>
          <p:nvSpPr>
            <p:cNvPr id="6" name="Shape 71"/>
            <p:cNvSpPr/>
            <p:nvPr/>
          </p:nvSpPr>
          <p:spPr>
            <a:xfrm>
              <a:off x="3786800" y="1807493"/>
              <a:ext cx="1651992" cy="1839516"/>
            </a:xfrm>
            <a:prstGeom prst="rect">
              <a:avLst/>
            </a:prstGeom>
            <a:gradFill>
              <a:gsLst>
                <a:gs pos="0">
                  <a:srgbClr val="0066C1"/>
                </a:gs>
                <a:gs pos="100000">
                  <a:srgbClr val="094593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35717" tIns="35717" rIns="35717" bIns="35717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/>
                <a:t>    MARI</a:t>
              </a:r>
            </a:p>
          </p:txBody>
        </p:sp>
        <p:sp>
          <p:nvSpPr>
            <p:cNvPr id="7" name="Shape 73"/>
            <p:cNvSpPr/>
            <p:nvPr/>
          </p:nvSpPr>
          <p:spPr>
            <a:xfrm>
              <a:off x="2715238" y="1807493"/>
              <a:ext cx="1651992" cy="1223367"/>
            </a:xfrm>
            <a:prstGeom prst="rect">
              <a:avLst/>
            </a:prstGeom>
            <a:gradFill>
              <a:gsLst>
                <a:gs pos="0">
                  <a:srgbClr val="79BE82"/>
                </a:gs>
                <a:gs pos="100000">
                  <a:srgbClr val="3F7245"/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 defTabSz="800100">
                <a:defRPr sz="36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  <a:effectLst/>
                </a:defRPr>
              </a:pPr>
              <a:r>
                <a:rPr sz="2500" dirty="0"/>
                <a:t>MAPS</a:t>
              </a:r>
            </a:p>
          </p:txBody>
        </p:sp>
        <p:sp>
          <p:nvSpPr>
            <p:cNvPr id="8" name="Shape 74"/>
            <p:cNvSpPr/>
            <p:nvPr/>
          </p:nvSpPr>
          <p:spPr>
            <a:xfrm>
              <a:off x="4947659" y="1816422"/>
              <a:ext cx="517922" cy="168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ln w="25400">
              <a:solidFill>
                <a:srgbClr val="FFFFFF"/>
              </a:solidFill>
              <a:custDash>
                <a:ds d="200000" sp="200000"/>
              </a:custDash>
              <a:miter lim="400000"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9" name="Shape 75"/>
            <p:cNvSpPr/>
            <p:nvPr/>
          </p:nvSpPr>
          <p:spPr>
            <a:xfrm rot="10794278">
              <a:off x="7652130" y="1504471"/>
              <a:ext cx="187524" cy="3527227"/>
            </a:xfrm>
            <a:prstGeom prst="rect">
              <a:avLst/>
            </a:prstGeom>
            <a:gradFill>
              <a:gsLst>
                <a:gs pos="0">
                  <a:srgbClr val="007BE8"/>
                </a:gs>
                <a:gs pos="50777">
                  <a:srgbClr val="E6DF1C"/>
                </a:gs>
                <a:gs pos="100000">
                  <a:srgbClr val="E83318"/>
                </a:gs>
              </a:gsLst>
              <a:lin ang="5400000"/>
            </a:gradFill>
            <a:ln w="25400">
              <a:solidFill>
                <a:srgbClr val="FFFFFF"/>
              </a:solidFill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lIns="0" tIns="0" rIns="0" bIns="0" anchor="ctr"/>
            <a:lstStyle/>
            <a:p>
              <a:pPr defTabSz="562550"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76"/>
            <p:cNvSpPr/>
            <p:nvPr/>
          </p:nvSpPr>
          <p:spPr>
            <a:xfrm rot="16201846">
              <a:off x="7809880" y="3000599"/>
              <a:ext cx="1054773" cy="53379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35717" tIns="35717" rIns="35717" bIns="35717" anchor="ctr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/>
                <a:t>(Flux)</a:t>
              </a:r>
            </a:p>
          </p:txBody>
        </p:sp>
        <p:sp>
          <p:nvSpPr>
            <p:cNvPr id="11" name="Shape 77"/>
            <p:cNvSpPr/>
            <p:nvPr/>
          </p:nvSpPr>
          <p:spPr>
            <a:xfrm>
              <a:off x="8366509" y="2076674"/>
              <a:ext cx="1222" cy="677366"/>
            </a:xfrm>
            <a:prstGeom prst="line">
              <a:avLst/>
            </a:prstGeom>
            <a:ln w="50800">
              <a:solidFill>
                <a:srgbClr val="FFFFFF"/>
              </a:solidFill>
              <a:miter lim="400000"/>
              <a:headEnd type="stealth"/>
            </a:ln>
          </p:spPr>
          <p:txBody>
            <a:bodyPr lIns="0" tIns="0" rIns="0" bIns="0" anchor="ctr"/>
            <a:lstStyle/>
            <a:p>
              <a:pPr defTabSz="321457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V="1">
              <a:off x="2090159" y="1489026"/>
              <a:ext cx="0" cy="3406685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2420558" y="5049030"/>
              <a:ext cx="4500563" cy="1"/>
            </a:xfrm>
            <a:prstGeom prst="straightConnector1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400000"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4" name="TextBox 13"/>
            <p:cNvSpPr txBox="1"/>
            <p:nvPr/>
          </p:nvSpPr>
          <p:spPr>
            <a:xfrm rot="16200000">
              <a:off x="897315" y="1916120"/>
              <a:ext cx="1540483" cy="533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7" tIns="35717" rIns="35717" bIns="35717" numCol="1" spcCol="26788" rtlCol="0" anchor="ctr">
              <a:spAutoFit/>
            </a:bodyPr>
            <a:lstStyle/>
            <a:p>
              <a:pPr algn="ctr" defTabSz="410751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GB" sz="3000" dirty="0" err="1">
                  <a:latin typeface="+mn-lt"/>
                  <a:ea typeface="+mn-ea"/>
                  <a:cs typeface="+mn-cs"/>
                  <a:sym typeface="Gill Sans"/>
                </a:rPr>
                <a:t>E</a:t>
              </a:r>
              <a:r>
                <a:rPr lang="en-GB" sz="3000" baseline="-25000" dirty="0" err="1">
                  <a:latin typeface="+mn-lt"/>
                  <a:ea typeface="+mn-ea"/>
                  <a:cs typeface="+mn-cs"/>
                  <a:sym typeface="Gill Sans"/>
                </a:rPr>
                <a:t>i</a:t>
              </a:r>
              <a:r>
                <a:rPr lang="en-GB" sz="3000" dirty="0">
                  <a:latin typeface="+mn-lt"/>
                  <a:ea typeface="+mn-ea"/>
                  <a:cs typeface="+mn-cs"/>
                  <a:sym typeface="Gill Sans"/>
                </a:rPr>
                <a:t> (</a:t>
              </a:r>
              <a:r>
                <a:rPr lang="en-GB" sz="3000" dirty="0" err="1">
                  <a:latin typeface="+mn-lt"/>
                  <a:ea typeface="+mn-ea"/>
                  <a:cs typeface="+mn-cs"/>
                  <a:sym typeface="Gill Sans"/>
                </a:rPr>
                <a:t>meV</a:t>
              </a:r>
              <a:r>
                <a:rPr lang="en-GB" sz="3000" dirty="0">
                  <a:latin typeface="+mn-lt"/>
                  <a:ea typeface="+mn-ea"/>
                  <a:cs typeface="+mn-cs"/>
                  <a:sym typeface="Gill Sans"/>
                </a:rPr>
                <a:t>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99992" y="5157192"/>
              <a:ext cx="992255" cy="5337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5717" tIns="35717" rIns="35717" bIns="35717" numCol="1" spcCol="26788" rtlCol="0" anchor="ctr">
              <a:spAutoFit/>
            </a:bodyPr>
            <a:lstStyle/>
            <a:p>
              <a:pPr algn="ctr" defTabSz="410751" fontAlgn="auto" latinLnBrk="1" hangingPunct="0">
                <a:spcBef>
                  <a:spcPts val="0"/>
                </a:spcBef>
                <a:spcAft>
                  <a:spcPts val="0"/>
                </a:spcAft>
              </a:pPr>
              <a:r>
                <a:rPr lang="en-GB" sz="3000" dirty="0">
                  <a:latin typeface="+mn-lt"/>
                  <a:ea typeface="+mn-ea"/>
                  <a:cs typeface="+mn-cs"/>
                  <a:sym typeface="Gill Sans"/>
                </a:rPr>
                <a:t>Q (Å)</a:t>
              </a:r>
            </a:p>
          </p:txBody>
        </p:sp>
      </p:grpSp>
      <p:sp>
        <p:nvSpPr>
          <p:cNvPr id="17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2142000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441938"/>
            <a:ext cx="8484577" cy="46838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Phonons are quantised lattice vibrations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Can be treated as collective motions of particles (mass </a:t>
            </a:r>
            <a:r>
              <a:rPr lang="en-GB" sz="2400" i="1" dirty="0" smtClean="0"/>
              <a:t>m</a:t>
            </a:r>
            <a:r>
              <a:rPr lang="en-GB" sz="2400" dirty="0" smtClean="0"/>
              <a:t>) connected by springs with force constant </a:t>
            </a:r>
            <a:r>
              <a:rPr lang="en-GB" sz="2400" i="1" dirty="0" smtClean="0"/>
              <a:t>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Simplest case of a monatomic chain: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1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With solutions: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Giving a dispersion relation:</a:t>
            </a:r>
            <a:endParaRPr lang="en-GB" sz="2400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aphicFrame>
        <p:nvGraphicFramePr>
          <p:cNvPr id="5" name="Object 16"/>
          <p:cNvGraphicFramePr>
            <a:graphicFrameLocks noChangeAspect="1"/>
          </p:cNvGraphicFramePr>
          <p:nvPr>
            <p:extLst/>
          </p:nvPr>
        </p:nvGraphicFramePr>
        <p:xfrm>
          <a:off x="3764450" y="3339347"/>
          <a:ext cx="3241675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3" imgW="1574640" imgH="215640" progId="Equation.3">
                  <p:embed/>
                </p:oleObj>
              </mc:Choice>
              <mc:Fallback>
                <p:oleObj name="Equation" r:id="rId3" imgW="1574640" imgH="215640" progId="Equation.3">
                  <p:embed/>
                  <p:pic>
                    <p:nvPicPr>
                      <p:cNvPr id="5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4450" y="3339347"/>
                        <a:ext cx="3241675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8"/>
          <p:cNvGraphicFramePr>
            <a:graphicFrameLocks noChangeAspect="1"/>
          </p:cNvGraphicFramePr>
          <p:nvPr>
            <p:extLst/>
          </p:nvPr>
        </p:nvGraphicFramePr>
        <p:xfrm>
          <a:off x="3966870" y="3933279"/>
          <a:ext cx="2854421" cy="6972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5" imgW="1765080" imgH="431640" progId="Equation.3">
                  <p:embed/>
                </p:oleObj>
              </mc:Choice>
              <mc:Fallback>
                <p:oleObj name="Equation" r:id="rId5" imgW="1765080" imgH="431640" progId="Equation.3">
                  <p:embed/>
                  <p:pic>
                    <p:nvPicPr>
                      <p:cNvPr id="6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6870" y="3933279"/>
                        <a:ext cx="2854421" cy="6972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9"/>
          <p:cNvGraphicFramePr>
            <a:graphicFrameLocks noChangeAspect="1"/>
          </p:cNvGraphicFramePr>
          <p:nvPr>
            <p:extLst/>
          </p:nvPr>
        </p:nvGraphicFramePr>
        <p:xfrm>
          <a:off x="3183424" y="5457702"/>
          <a:ext cx="3032125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7" imgW="1473120" imgH="266400" progId="Equation.3">
                  <p:embed/>
                </p:oleObj>
              </mc:Choice>
              <mc:Fallback>
                <p:oleObj name="Equation" r:id="rId7" imgW="1473120" imgH="266400" progId="Equation.3">
                  <p:embed/>
                  <p:pic>
                    <p:nvPicPr>
                      <p:cNvPr id="7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3424" y="5457702"/>
                        <a:ext cx="3032125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58826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84"/>
          <p:cNvGraphicFramePr/>
          <p:nvPr>
            <p:extLst/>
          </p:nvPr>
        </p:nvGraphicFramePr>
        <p:xfrm>
          <a:off x="1473399" y="3042591"/>
          <a:ext cx="6188272" cy="3000376"/>
        </p:xfrm>
        <a:graphic>
          <a:graphicData uri="http://schemas.openxmlformats.org/drawingml/2006/table">
            <a:tbl>
              <a:tblPr firstRow="1" firstCol="1"/>
              <a:tblGrid>
                <a:gridCol w="154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ISIS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ET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APS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ERLIN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ILL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IN5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IN4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CNCS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SEQUOIA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ARCS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J-Parc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Amateras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HRC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4Seasons</a:t>
                      </a: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11281" y="1061636"/>
            <a:ext cx="6275518" cy="1143000"/>
          </a:xfrm>
        </p:spPr>
        <p:txBody>
          <a:bodyPr/>
          <a:lstStyle/>
          <a:p>
            <a:r>
              <a:rPr lang="en-GB" dirty="0" smtClean="0"/>
              <a:t>Around the 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40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TOSCA</a:t>
            </a:r>
            <a:endParaRPr lang="en-GB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7" y="2997843"/>
            <a:ext cx="4360806" cy="3492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57" y="1795564"/>
            <a:ext cx="2100554" cy="161135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19957" y="3622876"/>
            <a:ext cx="4746524" cy="2245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77010" y="34069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64"/>
          <p:cNvSpPr>
            <a:spLocks noChangeArrowheads="1"/>
          </p:cNvSpPr>
          <p:nvPr/>
        </p:nvSpPr>
        <p:spPr bwMode="auto">
          <a:xfrm>
            <a:off x="5479028" y="2312090"/>
            <a:ext cx="3634451" cy="391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Water moderator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E = 0~600 </a:t>
            </a:r>
            <a:r>
              <a:rPr lang="en-US" altLang="en-US" sz="2500" dirty="0" err="1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ΔE/E 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1%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(energy transfer)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Detectors only around: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40-55° (forward)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125-140° (back)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1321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IRIS</a:t>
            </a:r>
            <a:endParaRPr lang="en-GB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825" y="2476979"/>
            <a:ext cx="5472090" cy="4103199"/>
          </a:xfrm>
          <a:prstGeom prst="rect">
            <a:avLst/>
          </a:prstGeom>
        </p:spPr>
      </p:pic>
      <p:sp>
        <p:nvSpPr>
          <p:cNvPr id="7" name="Shape 64"/>
          <p:cNvSpPr>
            <a:spLocks noChangeArrowheads="1"/>
          </p:cNvSpPr>
          <p:nvPr/>
        </p:nvSpPr>
        <p:spPr bwMode="auto">
          <a:xfrm>
            <a:off x="119950" y="2525629"/>
            <a:ext cx="3634451" cy="314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b="1" dirty="0" smtClean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Hydrogen moderator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E &lt; 4 </a:t>
            </a:r>
            <a:r>
              <a:rPr lang="en-US" altLang="en-US" sz="2500" dirty="0" err="1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ΔE ~ 18µeV (PG)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High flux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Detectors 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25&lt;2</a:t>
            </a:r>
            <a:r>
              <a:rPr lang="el-GR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&lt;160</a:t>
            </a:r>
            <a:r>
              <a:rPr lang="en-US" altLang="en-US" sz="2500" dirty="0">
                <a:solidFill>
                  <a:srgbClr val="000000"/>
                </a:solidFill>
                <a:latin typeface="Arial" panose="020B0604020202020204" pitchFamily="34" charset="0"/>
              </a:rPr>
              <a:t>°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6499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OSIRIS</a:t>
            </a:r>
            <a:endParaRPr lang="en-GB" dirty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28" y="2511612"/>
            <a:ext cx="5417886" cy="3727139"/>
          </a:xfrm>
          <a:prstGeom prst="rect">
            <a:avLst/>
          </a:prstGeom>
        </p:spPr>
      </p:pic>
      <p:sp>
        <p:nvSpPr>
          <p:cNvPr id="5" name="Shape 64"/>
          <p:cNvSpPr>
            <a:spLocks noChangeArrowheads="1"/>
          </p:cNvSpPr>
          <p:nvPr/>
        </p:nvSpPr>
        <p:spPr bwMode="auto">
          <a:xfrm>
            <a:off x="5856790" y="2492875"/>
            <a:ext cx="3402957" cy="3149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35717" tIns="35717" rIns="35717" bIns="35717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Lucida Sans" panose="020B0602030504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Lucida Sans" panose="020B0602030504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Lucida Sans" panose="020B0602030504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Lucida Sans" panose="020B0602030504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b="1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Spec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500" b="1" dirty="0" smtClean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Hydrogen moderator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	</a:t>
            </a:r>
            <a:r>
              <a:rPr lang="en-US" altLang="en-US" sz="2500" dirty="0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E &lt; 4 </a:t>
            </a:r>
            <a:r>
              <a:rPr lang="en-US" altLang="en-US" sz="2500" dirty="0" err="1" smtClean="0">
                <a:solidFill>
                  <a:srgbClr val="000000"/>
                </a:solidFill>
                <a:latin typeface="Gill Sans SemiBold"/>
                <a:ea typeface="Gill Sans SemiBold"/>
                <a:cs typeface="Gill Sans SemiBold"/>
                <a:sym typeface="Gill Sans SemiBold"/>
              </a:rPr>
              <a:t>meV</a:t>
            </a:r>
            <a:endParaRPr lang="en-US" altLang="en-US" sz="2500" dirty="0">
              <a:solidFill>
                <a:srgbClr val="000000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ΔE ~ 25µeV (PG)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Very high flux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Detectors 11&lt;2</a:t>
            </a:r>
            <a:r>
              <a:rPr lang="el-GR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θ</a:t>
            </a:r>
            <a:r>
              <a:rPr lang="en-GB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&lt;148</a:t>
            </a: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°</a:t>
            </a:r>
            <a:b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sz="2500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en-US" sz="25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792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84"/>
          <p:cNvGraphicFramePr/>
          <p:nvPr>
            <p:extLst/>
          </p:nvPr>
        </p:nvGraphicFramePr>
        <p:xfrm>
          <a:off x="2264706" y="3042591"/>
          <a:ext cx="4641204" cy="2250282"/>
        </p:xfrm>
        <a:graphic>
          <a:graphicData uri="http://schemas.openxmlformats.org/drawingml/2006/table">
            <a:tbl>
              <a:tblPr firstRow="1" firstCol="1"/>
              <a:tblGrid>
                <a:gridCol w="15470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0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ISIS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TOSCA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IRIS/OSIRIS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gradFill flip="none" rotWithShape="1">
                      <a:gsLst>
                        <a:gs pos="0">
                          <a:srgbClr val="0066C1"/>
                        </a:gs>
                        <a:gs pos="100000">
                          <a:srgbClr val="094593"/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VISION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BASIS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 cap="flat" cmpd="sng" algn="ctr">
                      <a:solidFill>
                        <a:srgbClr val="FFFFFF"/>
                      </a:solidFill>
                      <a:prstDash val="solid"/>
                      <a:miter lim="400000"/>
                      <a:headEnd type="none" w="med" len="med"/>
                      <a:tailEnd type="none" w="med" len="med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094"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500" dirty="0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J-</a:t>
                      </a:r>
                      <a:r>
                        <a:rPr sz="2500" dirty="0" err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</a:rPr>
                        <a:t>Parc</a:t>
                      </a:r>
                      <a:endParaRPr sz="2500" dirty="0">
                        <a:solidFill>
                          <a:srgbClr val="FFFF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4648" marR="44648" marT="44648" marB="44648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  <a:solidFill>
                      <a:srgbClr val="1A610F"/>
                    </a:solid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tabLst>
                          <a:tab pos="914400" algn="l"/>
                        </a:tabLst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GB" sz="25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DNA</a:t>
                      </a:r>
                      <a:endParaRPr sz="25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5719" marR="35719" marT="35719" marB="35719" anchor="ctr" horzOverflow="overflow">
                    <a:lnL w="25400">
                      <a:solidFill>
                        <a:srgbClr val="FFFFFF"/>
                      </a:solidFill>
                      <a:miter lim="400000"/>
                    </a:lnL>
                    <a:lnR w="25400">
                      <a:solidFill>
                        <a:srgbClr val="FFFFFF"/>
                      </a:solidFill>
                      <a:miter lim="400000"/>
                    </a:lnR>
                    <a:lnT w="25400">
                      <a:solidFill>
                        <a:srgbClr val="FFFFFF"/>
                      </a:solidFill>
                      <a:miter lim="400000"/>
                    </a:lnT>
                    <a:lnB w="25400">
                      <a:solidFill>
                        <a:srgbClr val="FFFFFF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Indirect Geometry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Instruments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411281" y="1061636"/>
            <a:ext cx="6275518" cy="1143000"/>
          </a:xfrm>
        </p:spPr>
        <p:txBody>
          <a:bodyPr/>
          <a:lstStyle/>
          <a:p>
            <a:r>
              <a:rPr lang="en-GB" dirty="0" smtClean="0"/>
              <a:t>Around the 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46974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Questions so far?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79709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8468"/>
            <a:ext cx="8229600" cy="47972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What happens when we rotate the sample?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n-lt"/>
              </a:rPr>
              <a:t>Recap: rotating the sample (lattice) is equivalent to rotating the scattering triangle: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dirty="0" smtClean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Sample Rotation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76025" y="2684719"/>
            <a:ext cx="2798084" cy="1604639"/>
            <a:chOff x="3303497" y="4159840"/>
            <a:chExt cx="2798084" cy="1604639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5580881" y="47914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4560782" y="4463936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303497" y="4368798"/>
              <a:ext cx="2059896" cy="1395681"/>
              <a:chOff x="5950903" y="2481263"/>
              <a:chExt cx="2059896" cy="1395681"/>
            </a:xfrm>
          </p:grpSpPr>
          <p:sp>
            <p:nvSpPr>
              <p:cNvPr id="15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6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7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8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19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0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0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1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2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3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4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6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7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8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0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1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2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3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4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5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6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7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8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49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9" name="Line 43"/>
            <p:cNvSpPr>
              <a:spLocks noChangeShapeType="1"/>
            </p:cNvSpPr>
            <p:nvPr/>
          </p:nvSpPr>
          <p:spPr bwMode="auto">
            <a:xfrm flipH="1">
              <a:off x="4324893" y="50574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Line 43"/>
            <p:cNvSpPr>
              <a:spLocks noChangeShapeType="1"/>
            </p:cNvSpPr>
            <p:nvPr/>
          </p:nvSpPr>
          <p:spPr bwMode="auto">
            <a:xfrm flipH="1">
              <a:off x="5106526" y="50574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4605893" y="50256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ne 109"/>
            <p:cNvSpPr>
              <a:spLocks noChangeShapeType="1"/>
            </p:cNvSpPr>
            <p:nvPr/>
          </p:nvSpPr>
          <p:spPr bwMode="auto">
            <a:xfrm flipV="1">
              <a:off x="4334840" y="4159840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Line 63"/>
            <p:cNvSpPr>
              <a:spLocks noChangeShapeType="1"/>
            </p:cNvSpPr>
            <p:nvPr/>
          </p:nvSpPr>
          <p:spPr bwMode="auto">
            <a:xfrm flipH="1" flipV="1">
              <a:off x="4445706" y="4166895"/>
              <a:ext cx="693469" cy="887817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 Box 8"/>
            <p:cNvSpPr txBox="1">
              <a:spLocks noChangeArrowheads="1"/>
            </p:cNvSpPr>
            <p:nvPr/>
          </p:nvSpPr>
          <p:spPr bwMode="auto">
            <a:xfrm>
              <a:off x="4144916" y="4419083"/>
              <a:ext cx="260621" cy="288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239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8468"/>
            <a:ext cx="8229600" cy="47972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What happens when we rotate the sample?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n-lt"/>
              </a:rPr>
              <a:t>Recap: rotating the sample (lattice) is equivalent to rotating the scattering triangle: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dirty="0" smtClean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Sample Rotation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230" name="Group 229"/>
          <p:cNvGrpSpPr/>
          <p:nvPr/>
        </p:nvGrpSpPr>
        <p:grpSpPr>
          <a:xfrm>
            <a:off x="3476025" y="2684722"/>
            <a:ext cx="2798084" cy="1604639"/>
            <a:chOff x="3303497" y="4159840"/>
            <a:chExt cx="2798084" cy="1604639"/>
          </a:xfrm>
        </p:grpSpPr>
        <p:sp>
          <p:nvSpPr>
            <p:cNvPr id="231" name="Text Box 6"/>
            <p:cNvSpPr txBox="1">
              <a:spLocks noChangeArrowheads="1"/>
            </p:cNvSpPr>
            <p:nvPr/>
          </p:nvSpPr>
          <p:spPr bwMode="auto">
            <a:xfrm>
              <a:off x="5580881" y="47914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32" name="Text Box 7"/>
            <p:cNvSpPr txBox="1">
              <a:spLocks noChangeArrowheads="1"/>
            </p:cNvSpPr>
            <p:nvPr/>
          </p:nvSpPr>
          <p:spPr bwMode="auto">
            <a:xfrm>
              <a:off x="4560782" y="4463936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33" name="Group 232"/>
            <p:cNvGrpSpPr/>
            <p:nvPr/>
          </p:nvGrpSpPr>
          <p:grpSpPr>
            <a:xfrm rot="-300000">
              <a:off x="3303497" y="4368798"/>
              <a:ext cx="2059896" cy="1395681"/>
              <a:chOff x="5950903" y="2481263"/>
              <a:chExt cx="2059896" cy="1395681"/>
            </a:xfrm>
          </p:grpSpPr>
          <p:sp>
            <p:nvSpPr>
              <p:cNvPr id="240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1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2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5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6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7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8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9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0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1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2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8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0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34" name="Line 43"/>
            <p:cNvSpPr>
              <a:spLocks noChangeShapeType="1"/>
            </p:cNvSpPr>
            <p:nvPr/>
          </p:nvSpPr>
          <p:spPr bwMode="auto">
            <a:xfrm flipH="1">
              <a:off x="4324893" y="5057420"/>
              <a:ext cx="792000" cy="0"/>
            </a:xfrm>
            <a:prstGeom prst="line">
              <a:avLst/>
            </a:prstGeom>
            <a:noFill/>
            <a:ln w="9525">
              <a:solidFill>
                <a:schemeClr val="accent2">
                  <a:lumMod val="40000"/>
                  <a:lumOff val="60000"/>
                </a:schemeClr>
              </a:solidFill>
              <a:round/>
              <a:headEnd type="non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5" name="Line 43"/>
            <p:cNvSpPr>
              <a:spLocks noChangeShapeType="1"/>
            </p:cNvSpPr>
            <p:nvPr/>
          </p:nvSpPr>
          <p:spPr bwMode="auto">
            <a:xfrm flipH="1">
              <a:off x="5106526" y="5057420"/>
              <a:ext cx="79200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6" name="Text Box 6"/>
            <p:cNvSpPr txBox="1">
              <a:spLocks noChangeArrowheads="1"/>
            </p:cNvSpPr>
            <p:nvPr/>
          </p:nvSpPr>
          <p:spPr bwMode="auto">
            <a:xfrm>
              <a:off x="4605893" y="50256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7" name="Line 109"/>
            <p:cNvSpPr>
              <a:spLocks noChangeShapeType="1"/>
            </p:cNvSpPr>
            <p:nvPr/>
          </p:nvSpPr>
          <p:spPr bwMode="auto">
            <a:xfrm flipV="1">
              <a:off x="4334840" y="4159840"/>
              <a:ext cx="119485" cy="894873"/>
            </a:xfrm>
            <a:prstGeom prst="line">
              <a:avLst/>
            </a:prstGeom>
            <a:noFill/>
            <a:ln w="9360">
              <a:solidFill>
                <a:srgbClr val="00B8FF"/>
              </a:solidFill>
              <a:miter lim="800000"/>
              <a:headEnd type="triangle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8" name="Line 63"/>
            <p:cNvSpPr>
              <a:spLocks noChangeShapeType="1"/>
            </p:cNvSpPr>
            <p:nvPr/>
          </p:nvSpPr>
          <p:spPr bwMode="auto">
            <a:xfrm flipH="1" flipV="1">
              <a:off x="4445706" y="4166895"/>
              <a:ext cx="693469" cy="887817"/>
            </a:xfrm>
            <a:prstGeom prst="line">
              <a:avLst/>
            </a:prstGeom>
            <a:noFill/>
            <a:ln w="9360">
              <a:solidFill>
                <a:srgbClr val="00FF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39" name="Text Box 8"/>
            <p:cNvSpPr txBox="1">
              <a:spLocks noChangeArrowheads="1"/>
            </p:cNvSpPr>
            <p:nvPr/>
          </p:nvSpPr>
          <p:spPr bwMode="auto">
            <a:xfrm>
              <a:off x="4144916" y="4419083"/>
              <a:ext cx="260621" cy="288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01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8468"/>
            <a:ext cx="8229600" cy="479728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What happens when we rotate the sample?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Recap: rotating the sample (lattice) is equivalent to rotating the scattering triangle: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→ In a single crystal, rotating the sample is equivalent to rotating the detector surface in </a:t>
            </a:r>
            <a:r>
              <a:rPr lang="en-GB" sz="2400" dirty="0">
                <a:latin typeface="+mn-lt"/>
              </a:rPr>
              <a:t>(</a:t>
            </a:r>
            <a:r>
              <a:rPr lang="en-GB" sz="2400" b="1" i="1" dirty="0">
                <a:latin typeface="+mn-lt"/>
              </a:rPr>
              <a:t>Q</a:t>
            </a:r>
            <a:r>
              <a:rPr lang="en-GB" sz="2400" dirty="0">
                <a:latin typeface="+mn-lt"/>
              </a:rPr>
              <a:t>,</a:t>
            </a:r>
            <a:r>
              <a:rPr lang="el-GR" sz="2400" dirty="0">
                <a:latin typeface="+mn-lt"/>
                <a:cs typeface="Calibri" panose="020F0502020204030204" pitchFamily="34" charset="0"/>
              </a:rPr>
              <a:t>ω</a:t>
            </a:r>
            <a:r>
              <a:rPr lang="en-GB" sz="2400" dirty="0">
                <a:latin typeface="+mn-lt"/>
                <a:cs typeface="Calibri" panose="020F0502020204030204" pitchFamily="34" charset="0"/>
              </a:rPr>
              <a:t>)-space</a:t>
            </a: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dirty="0" smtClean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Sample Rotation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231" name="Group 230"/>
          <p:cNvGrpSpPr/>
          <p:nvPr/>
        </p:nvGrpSpPr>
        <p:grpSpPr>
          <a:xfrm>
            <a:off x="3474881" y="2787243"/>
            <a:ext cx="2798084" cy="1509349"/>
            <a:chOff x="3303497" y="4255130"/>
            <a:chExt cx="2798084" cy="1509349"/>
          </a:xfrm>
        </p:grpSpPr>
        <p:sp>
          <p:nvSpPr>
            <p:cNvPr id="232" name="Text Box 6"/>
            <p:cNvSpPr txBox="1">
              <a:spLocks noChangeArrowheads="1"/>
            </p:cNvSpPr>
            <p:nvPr/>
          </p:nvSpPr>
          <p:spPr bwMode="auto">
            <a:xfrm>
              <a:off x="5580881" y="4791418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>
                  <a:latin typeface="Arial" panose="020B0604020202020204" pitchFamily="34" charset="0"/>
                </a:rPr>
                <a:t>i</a:t>
              </a: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233" name="Text Box 7"/>
            <p:cNvSpPr txBox="1">
              <a:spLocks noChangeArrowheads="1"/>
            </p:cNvSpPr>
            <p:nvPr/>
          </p:nvSpPr>
          <p:spPr bwMode="auto">
            <a:xfrm>
              <a:off x="4560782" y="4463936"/>
              <a:ext cx="519113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k</a:t>
              </a:r>
              <a:r>
                <a:rPr lang="en-US" altLang="en-US" sz="1200" b="1" i="1" baseline="-25000" dirty="0" err="1">
                  <a:solidFill>
                    <a:srgbClr val="00FF00"/>
                  </a:solidFill>
                  <a:latin typeface="Calibri" panose="020F0502020204030204" pitchFamily="34" charset="0"/>
                </a:rPr>
                <a:t>f</a:t>
              </a:r>
              <a:endParaRPr lang="en-US" altLang="en-US" sz="1800" dirty="0">
                <a:solidFill>
                  <a:srgbClr val="00FF00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34" name="Group 233"/>
            <p:cNvGrpSpPr/>
            <p:nvPr/>
          </p:nvGrpSpPr>
          <p:grpSpPr>
            <a:xfrm>
              <a:off x="3303497" y="4368798"/>
              <a:ext cx="2059896" cy="1395681"/>
              <a:chOff x="5950903" y="2481263"/>
              <a:chExt cx="2059896" cy="1395681"/>
            </a:xfrm>
          </p:grpSpPr>
          <p:sp>
            <p:nvSpPr>
              <p:cNvPr id="242" name="Oval 14"/>
              <p:cNvSpPr>
                <a:spLocks noChangeArrowheads="1"/>
              </p:cNvSpPr>
              <p:nvPr/>
            </p:nvSpPr>
            <p:spPr bwMode="auto">
              <a:xfrm>
                <a:off x="59509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3" name="Oval 15"/>
              <p:cNvSpPr>
                <a:spLocks noChangeArrowheads="1"/>
              </p:cNvSpPr>
              <p:nvPr/>
            </p:nvSpPr>
            <p:spPr bwMode="auto">
              <a:xfrm>
                <a:off x="627634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4" name="Oval 16"/>
              <p:cNvSpPr>
                <a:spLocks noChangeArrowheads="1"/>
              </p:cNvSpPr>
              <p:nvPr/>
            </p:nvSpPr>
            <p:spPr bwMode="auto">
              <a:xfrm>
                <a:off x="6600190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5" name="Oval 17"/>
              <p:cNvSpPr>
                <a:spLocks noChangeArrowheads="1"/>
              </p:cNvSpPr>
              <p:nvPr/>
            </p:nvSpPr>
            <p:spPr bwMode="auto">
              <a:xfrm>
                <a:off x="6925628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6" name="Oval 18"/>
              <p:cNvSpPr>
                <a:spLocks noChangeArrowheads="1"/>
              </p:cNvSpPr>
              <p:nvPr/>
            </p:nvSpPr>
            <p:spPr bwMode="auto">
              <a:xfrm>
                <a:off x="7251065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7" name="Oval 19"/>
              <p:cNvSpPr>
                <a:spLocks noChangeArrowheads="1"/>
              </p:cNvSpPr>
              <p:nvPr/>
            </p:nvSpPr>
            <p:spPr bwMode="auto">
              <a:xfrm>
                <a:off x="7576503" y="248126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8" name="Oval 20"/>
              <p:cNvSpPr>
                <a:spLocks noChangeArrowheads="1"/>
              </p:cNvSpPr>
              <p:nvPr/>
            </p:nvSpPr>
            <p:spPr bwMode="auto">
              <a:xfrm>
                <a:off x="59509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49" name="Oval 21"/>
              <p:cNvSpPr>
                <a:spLocks noChangeArrowheads="1"/>
              </p:cNvSpPr>
              <p:nvPr/>
            </p:nvSpPr>
            <p:spPr bwMode="auto">
              <a:xfrm>
                <a:off x="627634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0" name="Oval 22"/>
              <p:cNvSpPr>
                <a:spLocks noChangeArrowheads="1"/>
              </p:cNvSpPr>
              <p:nvPr/>
            </p:nvSpPr>
            <p:spPr bwMode="auto">
              <a:xfrm>
                <a:off x="6600190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1" name="Oval 23"/>
              <p:cNvSpPr>
                <a:spLocks noChangeArrowheads="1"/>
              </p:cNvSpPr>
              <p:nvPr/>
            </p:nvSpPr>
            <p:spPr bwMode="auto">
              <a:xfrm>
                <a:off x="6925628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2" name="Oval 24"/>
              <p:cNvSpPr>
                <a:spLocks noChangeArrowheads="1"/>
              </p:cNvSpPr>
              <p:nvPr/>
            </p:nvSpPr>
            <p:spPr bwMode="auto">
              <a:xfrm>
                <a:off x="7251065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3" name="Oval 25"/>
              <p:cNvSpPr>
                <a:spLocks noChangeArrowheads="1"/>
              </p:cNvSpPr>
              <p:nvPr/>
            </p:nvSpPr>
            <p:spPr bwMode="auto">
              <a:xfrm>
                <a:off x="7576503" y="2803525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Oval 26"/>
              <p:cNvSpPr>
                <a:spLocks noChangeArrowheads="1"/>
              </p:cNvSpPr>
              <p:nvPr/>
            </p:nvSpPr>
            <p:spPr bwMode="auto">
              <a:xfrm>
                <a:off x="59509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5" name="Oval 27"/>
              <p:cNvSpPr>
                <a:spLocks noChangeArrowheads="1"/>
              </p:cNvSpPr>
              <p:nvPr/>
            </p:nvSpPr>
            <p:spPr bwMode="auto">
              <a:xfrm>
                <a:off x="627634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6" name="Oval 28"/>
              <p:cNvSpPr>
                <a:spLocks noChangeArrowheads="1"/>
              </p:cNvSpPr>
              <p:nvPr/>
            </p:nvSpPr>
            <p:spPr bwMode="auto">
              <a:xfrm>
                <a:off x="6600190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7" name="Oval 29"/>
              <p:cNvSpPr>
                <a:spLocks noChangeArrowheads="1"/>
              </p:cNvSpPr>
              <p:nvPr/>
            </p:nvSpPr>
            <p:spPr bwMode="auto">
              <a:xfrm>
                <a:off x="6925628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8" name="Oval 30"/>
              <p:cNvSpPr>
                <a:spLocks noChangeArrowheads="1"/>
              </p:cNvSpPr>
              <p:nvPr/>
            </p:nvSpPr>
            <p:spPr bwMode="auto">
              <a:xfrm>
                <a:off x="7251065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59" name="Oval 31"/>
              <p:cNvSpPr>
                <a:spLocks noChangeArrowheads="1"/>
              </p:cNvSpPr>
              <p:nvPr/>
            </p:nvSpPr>
            <p:spPr bwMode="auto">
              <a:xfrm>
                <a:off x="7576503" y="312420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0" name="Oval 32"/>
              <p:cNvSpPr>
                <a:spLocks noChangeArrowheads="1"/>
              </p:cNvSpPr>
              <p:nvPr/>
            </p:nvSpPr>
            <p:spPr bwMode="auto">
              <a:xfrm>
                <a:off x="59509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1" name="Oval 33"/>
              <p:cNvSpPr>
                <a:spLocks noChangeArrowheads="1"/>
              </p:cNvSpPr>
              <p:nvPr/>
            </p:nvSpPr>
            <p:spPr bwMode="auto">
              <a:xfrm>
                <a:off x="627634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2" name="Oval 34"/>
              <p:cNvSpPr>
                <a:spLocks noChangeArrowheads="1"/>
              </p:cNvSpPr>
              <p:nvPr/>
            </p:nvSpPr>
            <p:spPr bwMode="auto">
              <a:xfrm>
                <a:off x="6600190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3" name="Oval 35"/>
              <p:cNvSpPr>
                <a:spLocks noChangeArrowheads="1"/>
              </p:cNvSpPr>
              <p:nvPr/>
            </p:nvSpPr>
            <p:spPr bwMode="auto">
              <a:xfrm>
                <a:off x="6925628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4" name="Oval 36"/>
              <p:cNvSpPr>
                <a:spLocks noChangeArrowheads="1"/>
              </p:cNvSpPr>
              <p:nvPr/>
            </p:nvSpPr>
            <p:spPr bwMode="auto">
              <a:xfrm>
                <a:off x="7251065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5" name="Oval 37"/>
              <p:cNvSpPr>
                <a:spLocks noChangeArrowheads="1"/>
              </p:cNvSpPr>
              <p:nvPr/>
            </p:nvSpPr>
            <p:spPr bwMode="auto">
              <a:xfrm>
                <a:off x="7576503" y="3448050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6" name="Oval 38"/>
              <p:cNvSpPr>
                <a:spLocks noChangeArrowheads="1"/>
              </p:cNvSpPr>
              <p:nvPr/>
            </p:nvSpPr>
            <p:spPr bwMode="auto">
              <a:xfrm>
                <a:off x="59509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7" name="Oval 39"/>
              <p:cNvSpPr>
                <a:spLocks noChangeArrowheads="1"/>
              </p:cNvSpPr>
              <p:nvPr/>
            </p:nvSpPr>
            <p:spPr bwMode="auto">
              <a:xfrm>
                <a:off x="627634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8" name="Oval 40"/>
              <p:cNvSpPr>
                <a:spLocks noChangeArrowheads="1"/>
              </p:cNvSpPr>
              <p:nvPr/>
            </p:nvSpPr>
            <p:spPr bwMode="auto">
              <a:xfrm>
                <a:off x="6600190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69" name="Oval 41"/>
              <p:cNvSpPr>
                <a:spLocks noChangeArrowheads="1"/>
              </p:cNvSpPr>
              <p:nvPr/>
            </p:nvSpPr>
            <p:spPr bwMode="auto">
              <a:xfrm>
                <a:off x="6925628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0" name="Oval 42"/>
              <p:cNvSpPr>
                <a:spLocks noChangeArrowheads="1"/>
              </p:cNvSpPr>
              <p:nvPr/>
            </p:nvSpPr>
            <p:spPr bwMode="auto">
              <a:xfrm>
                <a:off x="7251065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1" name="Oval 43"/>
              <p:cNvSpPr>
                <a:spLocks noChangeArrowheads="1"/>
              </p:cNvSpPr>
              <p:nvPr/>
            </p:nvSpPr>
            <p:spPr bwMode="auto">
              <a:xfrm>
                <a:off x="7576503" y="3770313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2" name="Oval 19"/>
              <p:cNvSpPr>
                <a:spLocks noChangeArrowheads="1"/>
              </p:cNvSpPr>
              <p:nvPr/>
            </p:nvSpPr>
            <p:spPr bwMode="auto">
              <a:xfrm>
                <a:off x="7904437" y="248153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3" name="Oval 25"/>
              <p:cNvSpPr>
                <a:spLocks noChangeArrowheads="1"/>
              </p:cNvSpPr>
              <p:nvPr/>
            </p:nvSpPr>
            <p:spPr bwMode="auto">
              <a:xfrm>
                <a:off x="7904437" y="2803794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4" name="Oval 31"/>
              <p:cNvSpPr>
                <a:spLocks noChangeArrowheads="1"/>
              </p:cNvSpPr>
              <p:nvPr/>
            </p:nvSpPr>
            <p:spPr bwMode="auto">
              <a:xfrm>
                <a:off x="7904437" y="312446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5" name="Oval 37"/>
              <p:cNvSpPr>
                <a:spLocks noChangeArrowheads="1"/>
              </p:cNvSpPr>
              <p:nvPr/>
            </p:nvSpPr>
            <p:spPr bwMode="auto">
              <a:xfrm>
                <a:off x="7904437" y="3448319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  <p:sp>
            <p:nvSpPr>
              <p:cNvPr id="276" name="Oval 43"/>
              <p:cNvSpPr>
                <a:spLocks noChangeArrowheads="1"/>
              </p:cNvSpPr>
              <p:nvPr/>
            </p:nvSpPr>
            <p:spPr bwMode="auto">
              <a:xfrm>
                <a:off x="7904437" y="3770582"/>
                <a:ext cx="106362" cy="106362"/>
              </a:xfrm>
              <a:prstGeom prst="ellipse">
                <a:avLst/>
              </a:prstGeom>
              <a:noFill/>
              <a:ln w="9360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Lucida Sans" panose="020B0602030504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en-GB" altLang="en-US" sz="1800" u="sng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35" name="Text Box 6"/>
            <p:cNvSpPr txBox="1">
              <a:spLocks noChangeArrowheads="1"/>
            </p:cNvSpPr>
            <p:nvPr/>
          </p:nvSpPr>
          <p:spPr bwMode="auto">
            <a:xfrm>
              <a:off x="4605893" y="5025669"/>
              <a:ext cx="52070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k</a:t>
              </a:r>
              <a:r>
                <a:rPr lang="en-US" altLang="en-US" sz="1200" b="1" i="1" baseline="-25000" dirty="0" err="1" smtClean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Arial" panose="020B0604020202020204" pitchFamily="34" charset="0"/>
                </a:rPr>
                <a:t>i</a:t>
              </a:r>
              <a:endParaRPr lang="en-US" altLang="en-US" sz="1800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236" name="Group 235"/>
            <p:cNvGrpSpPr/>
            <p:nvPr/>
          </p:nvGrpSpPr>
          <p:grpSpPr>
            <a:xfrm rot="300000">
              <a:off x="4348536" y="4255130"/>
              <a:ext cx="1573633" cy="897580"/>
              <a:chOff x="4324893" y="4159840"/>
              <a:chExt cx="1573633" cy="897580"/>
            </a:xfrm>
          </p:grpSpPr>
          <p:sp>
            <p:nvSpPr>
              <p:cNvPr id="238" name="Line 43"/>
              <p:cNvSpPr>
                <a:spLocks noChangeShapeType="1"/>
              </p:cNvSpPr>
              <p:nvPr/>
            </p:nvSpPr>
            <p:spPr bwMode="auto">
              <a:xfrm flipH="1">
                <a:off x="4324893" y="5057420"/>
                <a:ext cx="792000" cy="0"/>
              </a:xfrm>
              <a:prstGeom prst="line">
                <a:avLst/>
              </a:prstGeom>
              <a:noFill/>
              <a:ln w="9525">
                <a:solidFill>
                  <a:schemeClr val="accent2">
                    <a:lumMod val="40000"/>
                    <a:lumOff val="60000"/>
                  </a:schemeClr>
                </a:solidFill>
                <a:round/>
                <a:headEnd type="none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9" name="Line 43"/>
              <p:cNvSpPr>
                <a:spLocks noChangeShapeType="1"/>
              </p:cNvSpPr>
              <p:nvPr/>
            </p:nvSpPr>
            <p:spPr bwMode="auto">
              <a:xfrm flipH="1">
                <a:off x="5106526" y="5057420"/>
                <a:ext cx="79200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0" name="Line 109"/>
              <p:cNvSpPr>
                <a:spLocks noChangeShapeType="1"/>
              </p:cNvSpPr>
              <p:nvPr/>
            </p:nvSpPr>
            <p:spPr bwMode="auto">
              <a:xfrm flipV="1">
                <a:off x="4334840" y="4159840"/>
                <a:ext cx="119485" cy="894873"/>
              </a:xfrm>
              <a:prstGeom prst="line">
                <a:avLst/>
              </a:prstGeom>
              <a:noFill/>
              <a:ln w="9360">
                <a:solidFill>
                  <a:srgbClr val="00B8FF"/>
                </a:solidFill>
                <a:miter lim="800000"/>
                <a:headEnd type="triangle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1" name="Line 63"/>
              <p:cNvSpPr>
                <a:spLocks noChangeShapeType="1"/>
              </p:cNvSpPr>
              <p:nvPr/>
            </p:nvSpPr>
            <p:spPr bwMode="auto">
              <a:xfrm flipH="1" flipV="1">
                <a:off x="4445706" y="4166895"/>
                <a:ext cx="693469" cy="887817"/>
              </a:xfrm>
              <a:prstGeom prst="line">
                <a:avLst/>
              </a:prstGeom>
              <a:noFill/>
              <a:ln w="9360">
                <a:solidFill>
                  <a:srgbClr val="00FF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37" name="Text Box 8"/>
            <p:cNvSpPr txBox="1">
              <a:spLocks noChangeArrowheads="1"/>
            </p:cNvSpPr>
            <p:nvPr/>
          </p:nvSpPr>
          <p:spPr bwMode="auto">
            <a:xfrm>
              <a:off x="4144916" y="4419083"/>
              <a:ext cx="260621" cy="288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Lucida Sans" panose="020B0602030504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Lucida Sans" panose="020B0602030504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Lucida Sans" panose="020B0602030504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Lucida Sans" panose="020B0602030504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200" b="1" i="1" dirty="0" smtClean="0">
                  <a:solidFill>
                    <a:srgbClr val="00B0F0"/>
                  </a:solidFill>
                  <a:latin typeface="Arial" panose="020B0604020202020204" pitchFamily="34" charset="0"/>
                </a:rPr>
                <a:t>Q</a:t>
              </a:r>
              <a:endParaRPr lang="en-US" altLang="en-US" sz="1800" dirty="0">
                <a:solidFill>
                  <a:srgbClr val="00B0F0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35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5722"/>
            <a:ext cx="8229600" cy="478003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>
                <a:latin typeface="+mn-lt"/>
              </a:rPr>
              <a:t>In a single crystal, rotating the sample is equivalent to rotating the detector surface in (</a:t>
            </a:r>
            <a:r>
              <a:rPr lang="en-GB" sz="2400" b="1" i="1" dirty="0">
                <a:latin typeface="+mn-lt"/>
              </a:rPr>
              <a:t>Q</a:t>
            </a:r>
            <a:r>
              <a:rPr lang="en-GB" sz="2400" dirty="0">
                <a:latin typeface="+mn-lt"/>
              </a:rPr>
              <a:t>,</a:t>
            </a:r>
            <a:r>
              <a:rPr lang="el-GR" sz="2400" dirty="0">
                <a:latin typeface="+mn-lt"/>
                <a:cs typeface="Calibri" panose="020F0502020204030204" pitchFamily="34" charset="0"/>
              </a:rPr>
              <a:t>ω</a:t>
            </a:r>
            <a:r>
              <a:rPr lang="en-GB" sz="2400" dirty="0">
                <a:latin typeface="+mn-lt"/>
                <a:cs typeface="Calibri" panose="020F0502020204030204" pitchFamily="34" charset="0"/>
              </a:rPr>
              <a:t>)-space</a:t>
            </a:r>
            <a:endParaRPr lang="en-GB" sz="24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dirty="0" smtClean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Sample Rotation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6" name="Picture 2" descr="C:\Users\vqq25957\src\edatc\solution_scripts\testAnimate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277" y="2392513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7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1187084" y="1478329"/>
            <a:ext cx="6361112" cy="4745038"/>
            <a:chOff x="2268538" y="1196975"/>
            <a:chExt cx="6361112" cy="4745038"/>
          </a:xfrm>
        </p:grpSpPr>
        <p:pic>
          <p:nvPicPr>
            <p:cNvPr id="5" name="Picture 5" descr="longacou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638" y="5013325"/>
              <a:ext cx="4352925" cy="87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7" descr="trans_acous_0p5"/>
            <p:cNvPicPr>
              <a:picLocks noChangeAspect="1" noChangeArrowheads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313" y="4005263"/>
              <a:ext cx="1079500" cy="85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trans_acous_1p0"/>
            <p:cNvPicPr>
              <a:picLocks noChangeAspect="1" noChangeArrowheads="1" noCrop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1275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9" descr="trans_acous_1p5"/>
            <p:cNvPicPr>
              <a:picLocks noChangeAspect="1" noChangeArrowheads="1" noCrop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238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0" descr="trans_acous_2p0"/>
            <p:cNvPicPr>
              <a:picLocks noChangeAspect="1" noChangeArrowheads="1" noCrop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9200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1" descr="trans_acous_2p5"/>
            <p:cNvPicPr>
              <a:picLocks noChangeAspect="1" noChangeArrowheads="1" noCrop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750" y="4005263"/>
              <a:ext cx="1063625" cy="83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7524750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6300788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3" name="Rectangle 15"/>
            <p:cNvSpPr>
              <a:spLocks noChangeArrowheads="1"/>
            </p:cNvSpPr>
            <p:nvPr/>
          </p:nvSpPr>
          <p:spPr bwMode="auto">
            <a:xfrm>
              <a:off x="5076825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4" name="Rectangle 16"/>
            <p:cNvSpPr>
              <a:spLocks noChangeArrowheads="1"/>
            </p:cNvSpPr>
            <p:nvPr/>
          </p:nvSpPr>
          <p:spPr bwMode="auto">
            <a:xfrm>
              <a:off x="3852863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5" name="Rectangle 17"/>
            <p:cNvSpPr>
              <a:spLocks noChangeArrowheads="1"/>
            </p:cNvSpPr>
            <p:nvPr/>
          </p:nvSpPr>
          <p:spPr bwMode="auto">
            <a:xfrm>
              <a:off x="2628900" y="4005263"/>
              <a:ext cx="1079500" cy="8636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>
              <a:off x="3276600" y="1557338"/>
              <a:ext cx="0" cy="1871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Line 19"/>
            <p:cNvSpPr>
              <a:spLocks noChangeShapeType="1"/>
            </p:cNvSpPr>
            <p:nvPr/>
          </p:nvSpPr>
          <p:spPr bwMode="auto">
            <a:xfrm>
              <a:off x="2268538" y="3429000"/>
              <a:ext cx="575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Line 20"/>
            <p:cNvSpPr>
              <a:spLocks noChangeShapeType="1"/>
            </p:cNvSpPr>
            <p:nvPr/>
          </p:nvSpPr>
          <p:spPr bwMode="auto">
            <a:xfrm>
              <a:off x="2268538" y="2924175"/>
              <a:ext cx="1008062" cy="504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Line 22"/>
            <p:cNvSpPr>
              <a:spLocks noChangeShapeType="1"/>
            </p:cNvSpPr>
            <p:nvPr/>
          </p:nvSpPr>
          <p:spPr bwMode="auto">
            <a:xfrm flipH="1">
              <a:off x="3276600" y="2017713"/>
              <a:ext cx="2819400" cy="1411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25"/>
            <p:cNvSpPr>
              <a:spLocks/>
            </p:cNvSpPr>
            <p:nvPr/>
          </p:nvSpPr>
          <p:spPr bwMode="auto">
            <a:xfrm>
              <a:off x="6011863" y="1803400"/>
              <a:ext cx="1963737" cy="257175"/>
            </a:xfrm>
            <a:custGeom>
              <a:avLst/>
              <a:gdLst>
                <a:gd name="T0" fmla="*/ 0 w 1237"/>
                <a:gd name="T1" fmla="*/ 162 h 162"/>
                <a:gd name="T2" fmla="*/ 408 w 1237"/>
                <a:gd name="T3" fmla="*/ 26 h 162"/>
                <a:gd name="T4" fmla="*/ 1237 w 1237"/>
                <a:gd name="T5" fmla="*/ 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7" h="162">
                  <a:moveTo>
                    <a:pt x="0" y="162"/>
                  </a:moveTo>
                  <a:cubicBezTo>
                    <a:pt x="101" y="107"/>
                    <a:pt x="202" y="52"/>
                    <a:pt x="408" y="26"/>
                  </a:cubicBezTo>
                  <a:cubicBezTo>
                    <a:pt x="614" y="0"/>
                    <a:pt x="925" y="2"/>
                    <a:pt x="1237" y="5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3111500" y="3449638"/>
              <a:ext cx="49672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/>
                <a:t>0	0.2	0.4	0.6	0.8	1.0</a:t>
              </a:r>
              <a:endParaRPr lang="en-US" altLang="en-US" sz="1200"/>
            </a:p>
          </p:txBody>
        </p:sp>
        <p:sp>
          <p:nvSpPr>
            <p:cNvPr id="22" name="Oval 28"/>
            <p:cNvSpPr>
              <a:spLocks noChangeArrowheads="1"/>
            </p:cNvSpPr>
            <p:nvPr/>
          </p:nvSpPr>
          <p:spPr bwMode="auto">
            <a:xfrm>
              <a:off x="4183063" y="2900363"/>
              <a:ext cx="93662" cy="93662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3" name="Line 32"/>
            <p:cNvSpPr>
              <a:spLocks noChangeShapeType="1"/>
            </p:cNvSpPr>
            <p:nvPr/>
          </p:nvSpPr>
          <p:spPr bwMode="auto">
            <a:xfrm flipH="1">
              <a:off x="3171825" y="2989263"/>
              <a:ext cx="1047750" cy="10112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4" name="Oval 33"/>
            <p:cNvSpPr>
              <a:spLocks noChangeArrowheads="1"/>
            </p:cNvSpPr>
            <p:nvPr/>
          </p:nvSpPr>
          <p:spPr bwMode="auto">
            <a:xfrm>
              <a:off x="4624388" y="2682875"/>
              <a:ext cx="93662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Line 34"/>
            <p:cNvSpPr>
              <a:spLocks noChangeShapeType="1"/>
            </p:cNvSpPr>
            <p:nvPr/>
          </p:nvSpPr>
          <p:spPr bwMode="auto">
            <a:xfrm flipH="1">
              <a:off x="4383088" y="2774950"/>
              <a:ext cx="273050" cy="12319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Oval 35"/>
            <p:cNvSpPr>
              <a:spLocks noChangeArrowheads="1"/>
            </p:cNvSpPr>
            <p:nvPr/>
          </p:nvSpPr>
          <p:spPr bwMode="auto">
            <a:xfrm>
              <a:off x="5064125" y="2466975"/>
              <a:ext cx="93663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7" name="Line 36"/>
            <p:cNvSpPr>
              <a:spLocks noChangeShapeType="1"/>
            </p:cNvSpPr>
            <p:nvPr/>
          </p:nvSpPr>
          <p:spPr bwMode="auto">
            <a:xfrm>
              <a:off x="5124450" y="2562225"/>
              <a:ext cx="474663" cy="1431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Oval 37"/>
            <p:cNvSpPr>
              <a:spLocks noChangeArrowheads="1"/>
            </p:cNvSpPr>
            <p:nvPr/>
          </p:nvSpPr>
          <p:spPr bwMode="auto">
            <a:xfrm>
              <a:off x="5489575" y="2251075"/>
              <a:ext cx="93663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9" name="Line 38"/>
            <p:cNvSpPr>
              <a:spLocks noChangeShapeType="1"/>
            </p:cNvSpPr>
            <p:nvPr/>
          </p:nvSpPr>
          <p:spPr bwMode="auto">
            <a:xfrm>
              <a:off x="5561013" y="2333625"/>
              <a:ext cx="1282700" cy="16811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0" name="Oval 39"/>
            <p:cNvSpPr>
              <a:spLocks noChangeArrowheads="1"/>
            </p:cNvSpPr>
            <p:nvPr/>
          </p:nvSpPr>
          <p:spPr bwMode="auto">
            <a:xfrm>
              <a:off x="5991225" y="2003425"/>
              <a:ext cx="93663" cy="9366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31" name="Line 40"/>
            <p:cNvSpPr>
              <a:spLocks noChangeShapeType="1"/>
            </p:cNvSpPr>
            <p:nvPr/>
          </p:nvSpPr>
          <p:spPr bwMode="auto">
            <a:xfrm>
              <a:off x="6080125" y="2079625"/>
              <a:ext cx="1955800" cy="19272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 Box 41"/>
            <p:cNvSpPr txBox="1">
              <a:spLocks noChangeArrowheads="1"/>
            </p:cNvSpPr>
            <p:nvPr/>
          </p:nvSpPr>
          <p:spPr bwMode="auto">
            <a:xfrm>
              <a:off x="8008938" y="3268663"/>
              <a:ext cx="620712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 i="1">
                  <a:latin typeface="Times New Roman" panose="02020603050405020304" pitchFamily="18" charset="0"/>
                </a:rPr>
                <a:t>q</a:t>
              </a:r>
              <a:r>
                <a:rPr lang="en-GB" altLang="en-US" sz="1200">
                  <a:latin typeface="Times New Roman" panose="02020603050405020304" pitchFamily="18" charset="0"/>
                </a:rPr>
                <a:t> (</a:t>
              </a:r>
              <a:r>
                <a:rPr lang="el-GR" altLang="en-US" sz="1200" i="1">
                  <a:latin typeface="Times New Roman" panose="02020603050405020304" pitchFamily="18" charset="0"/>
                  <a:cs typeface="Arial" panose="020B0604020202020204" pitchFamily="34" charset="0"/>
                </a:rPr>
                <a:t>π</a:t>
              </a:r>
              <a:r>
                <a:rPr lang="en-GB" altLang="en-US" sz="1200" i="1">
                  <a:latin typeface="Times New Roman" panose="02020603050405020304" pitchFamily="18" charset="0"/>
                  <a:cs typeface="Arial" panose="020B0604020202020204" pitchFamily="34" charset="0"/>
                </a:rPr>
                <a:t>/a</a:t>
              </a:r>
              <a:r>
                <a:rPr lang="en-GB" altLang="en-US" sz="1200">
                  <a:latin typeface="Times New Roman" panose="02020603050405020304" pitchFamily="18" charset="0"/>
                  <a:cs typeface="Arial" panose="020B0604020202020204" pitchFamily="34" charset="0"/>
                </a:rPr>
                <a:t>)</a:t>
              </a:r>
              <a:endParaRPr lang="el-GR" altLang="en-US" sz="1200">
                <a:latin typeface="Times New Roman" panose="020206030504050203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33" name="Text Box 42"/>
            <p:cNvSpPr txBox="1">
              <a:spLocks noChangeArrowheads="1"/>
            </p:cNvSpPr>
            <p:nvPr/>
          </p:nvSpPr>
          <p:spPr bwMode="auto">
            <a:xfrm>
              <a:off x="3300413" y="1446213"/>
              <a:ext cx="368300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ħ</a:t>
              </a:r>
              <a:r>
                <a:rPr lang="el-GR" altLang="en-US" sz="12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ω</a:t>
              </a:r>
              <a:endParaRPr lang="el-GR" altLang="en-US" sz="12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 Box 43"/>
            <p:cNvSpPr txBox="1">
              <a:spLocks noChangeArrowheads="1"/>
            </p:cNvSpPr>
            <p:nvPr/>
          </p:nvSpPr>
          <p:spPr bwMode="auto">
            <a:xfrm>
              <a:off x="3995738" y="1196975"/>
              <a:ext cx="32194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/>
                <a:t>Transverse Acoustic Phonons</a:t>
              </a:r>
              <a:endParaRPr lang="en-US" altLang="en-US"/>
            </a:p>
          </p:txBody>
        </p:sp>
        <p:sp>
          <p:nvSpPr>
            <p:cNvPr id="35" name="Text Box 44"/>
            <p:cNvSpPr txBox="1">
              <a:spLocks noChangeArrowheads="1"/>
            </p:cNvSpPr>
            <p:nvPr/>
          </p:nvSpPr>
          <p:spPr bwMode="auto">
            <a:xfrm>
              <a:off x="2916238" y="5300663"/>
              <a:ext cx="1416050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GB" altLang="en-US"/>
                <a:t>Longitudinal</a:t>
              </a:r>
            </a:p>
            <a:p>
              <a:r>
                <a:rPr lang="en-GB" altLang="en-US"/>
                <a:t>Phonons</a:t>
              </a:r>
              <a:endParaRPr lang="en-US" altLang="en-US"/>
            </a:p>
          </p:txBody>
        </p:sp>
      </p:grpSp>
      <p:sp>
        <p:nvSpPr>
          <p:cNvPr id="37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113665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277" y="2392514"/>
            <a:ext cx="5334000" cy="4000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709"/>
            <a:ext cx="8229600" cy="558129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By rotating the sample by small angles, we can combine the different detector surfaces cutting through </a:t>
            </a:r>
            <a:r>
              <a:rPr lang="en-GB" sz="2400" dirty="0">
                <a:latin typeface="+mn-lt"/>
              </a:rPr>
              <a:t>(</a:t>
            </a:r>
            <a:r>
              <a:rPr lang="en-GB" sz="2400" b="1" i="1" dirty="0">
                <a:latin typeface="+mn-lt"/>
              </a:rPr>
              <a:t>Q</a:t>
            </a:r>
            <a:r>
              <a:rPr lang="en-GB" sz="2400" dirty="0">
                <a:latin typeface="+mn-lt"/>
              </a:rPr>
              <a:t>,</a:t>
            </a:r>
            <a:r>
              <a:rPr lang="el-GR" sz="2400" dirty="0">
                <a:latin typeface="+mn-lt"/>
                <a:cs typeface="Calibri" panose="020F0502020204030204" pitchFamily="34" charset="0"/>
              </a:rPr>
              <a:t>ω</a:t>
            </a:r>
            <a:r>
              <a:rPr lang="en-GB" sz="2400" dirty="0">
                <a:latin typeface="+mn-lt"/>
                <a:cs typeface="Calibri" panose="020F0502020204030204" pitchFamily="34" charset="0"/>
              </a:rPr>
              <a:t>)-</a:t>
            </a:r>
            <a:r>
              <a:rPr lang="en-GB" sz="2400" dirty="0" smtClean="0">
                <a:latin typeface="+mn-lt"/>
                <a:cs typeface="Calibri" panose="020F0502020204030204" pitchFamily="34" charset="0"/>
              </a:rPr>
              <a:t>space into a single 4D dataset.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 smtClean="0">
              <a:latin typeface="+mn-lt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  <a:cs typeface="Calibri" panose="020F0502020204030204" pitchFamily="34" charset="0"/>
              </a:rPr>
              <a:t>This is what Horace does.</a:t>
            </a:r>
            <a:endParaRPr lang="en-GB" sz="24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dirty="0" smtClean="0">
                <a:solidFill>
                  <a:srgbClr val="FFFFFF"/>
                </a:solidFill>
                <a:latin typeface="Lucida Sans" pitchFamily="34"/>
                <a:ea typeface="Arial" pitchFamily="34"/>
                <a:cs typeface="Arial" pitchFamily="34"/>
              </a:rPr>
              <a:t>Sample Rotation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331226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Horace is used for 3 main tasks: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Creating a 4D S(</a:t>
            </a:r>
            <a:r>
              <a:rPr lang="en-GB" sz="1600" b="1" i="1" dirty="0" smtClean="0">
                <a:latin typeface="+mn-lt"/>
              </a:rPr>
              <a:t>Q</a:t>
            </a:r>
            <a:r>
              <a:rPr lang="en-GB" sz="1600" dirty="0" smtClean="0">
                <a:latin typeface="+mn-lt"/>
              </a:rPr>
              <a:t>,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dataset (an “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” file) from a set of runs at different sample rotation angles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Viewing / plotting this data in particular (</a:t>
            </a:r>
            <a:r>
              <a:rPr lang="en-GB" sz="1600" b="1" i="1" dirty="0" smtClean="0">
                <a:latin typeface="+mn-lt"/>
              </a:rPr>
              <a:t>Q</a:t>
            </a:r>
            <a:r>
              <a:rPr lang="en-GB" sz="1600" dirty="0" smtClean="0">
                <a:latin typeface="+mn-lt"/>
              </a:rPr>
              <a:t>,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regions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Fitting the data (either using a model for the scattering or to simple peak functions)</a:t>
            </a:r>
            <a:endParaRPr lang="en-GB" sz="16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Horace is mostly a command-line driven program in </a:t>
            </a:r>
            <a:r>
              <a:rPr lang="en-GB" sz="2400" dirty="0" err="1" smtClean="0">
                <a:latin typeface="+mn-lt"/>
              </a:rPr>
              <a:t>Matlab</a:t>
            </a:r>
            <a:r>
              <a:rPr lang="en-GB" sz="2400" dirty="0" smtClean="0">
                <a:latin typeface="+mn-lt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There is a GUI which can do all of these tasks, but represents only about ≈70% of the functionality of Horace.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The next sections will give an overview of how the program works and what it can do</a:t>
            </a:r>
            <a:endParaRPr lang="en-GB" sz="1600" dirty="0" smtClean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Horace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10475" y="6441008"/>
            <a:ext cx="5069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18667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The data stored in the 4D </a:t>
            </a:r>
            <a:r>
              <a:rPr lang="en-GB" sz="2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400" dirty="0" smtClean="0">
                <a:latin typeface="+mn-lt"/>
              </a:rPr>
              <a:t> file is stored in chunks in a coarse regular grid in (</a:t>
            </a:r>
            <a:r>
              <a:rPr lang="en-GB" sz="2400" b="1" i="1" dirty="0" smtClean="0">
                <a:latin typeface="+mn-lt"/>
              </a:rPr>
              <a:t>Q</a:t>
            </a:r>
            <a:r>
              <a:rPr lang="en-GB" sz="2400" dirty="0" smtClean="0">
                <a:latin typeface="+mn-lt"/>
              </a:rPr>
              <a:t>,</a:t>
            </a:r>
            <a:r>
              <a:rPr lang="el-GR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)-space.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allows fast access when you want to view a specific </a:t>
            </a:r>
            <a:r>
              <a:rPr lang="en-GB" sz="2400" dirty="0"/>
              <a:t>(</a:t>
            </a:r>
            <a:r>
              <a:rPr lang="en-GB" sz="2400" b="1" i="1" dirty="0"/>
              <a:t>Q</a:t>
            </a:r>
            <a:r>
              <a:rPr lang="en-GB" sz="2400" dirty="0"/>
              <a:t>,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 region (just that chunk needs to be read).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But it means that Horace needs to know the full angular range of a scan in order to determine the </a:t>
            </a:r>
            <a:r>
              <a:rPr lang="en-GB" sz="2400" dirty="0"/>
              <a:t>(</a:t>
            </a:r>
            <a:r>
              <a:rPr lang="en-GB" sz="2400" b="1" i="1" dirty="0"/>
              <a:t>Q</a:t>
            </a:r>
            <a:r>
              <a:rPr lang="en-GB" sz="2400" dirty="0"/>
              <a:t>,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)-grid.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(e.g. you have to give the full 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rotation range when you generate the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file)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Horace is designed to run in parallel on both shared memory systems and clusters but it can also run on your laptop!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The bottleneck is usually disk-access speeds</a:t>
            </a:r>
            <a:endParaRPr lang="en-GB" sz="24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Generating the 4D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b="0" i="0" u="none" strike="noStrike" kern="1200" cap="none" spc="0" dirty="0" err="1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sqw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file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0475" y="6441008"/>
            <a:ext cx="5069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11411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rallelogram 17"/>
          <p:cNvSpPr/>
          <p:nvPr/>
        </p:nvSpPr>
        <p:spPr>
          <a:xfrm>
            <a:off x="2381250" y="4635270"/>
            <a:ext cx="4287859" cy="1115861"/>
          </a:xfrm>
          <a:prstGeom prst="parallelogram">
            <a:avLst>
              <a:gd name="adj" fmla="val 153771"/>
            </a:avLst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To generate the </a:t>
            </a:r>
            <a:r>
              <a:rPr lang="en-GB" sz="2400" dirty="0">
                <a:latin typeface="+mn-lt"/>
              </a:rPr>
              <a:t>4D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400" dirty="0">
                <a:latin typeface="+mn-lt"/>
              </a:rPr>
              <a:t> </a:t>
            </a:r>
            <a:r>
              <a:rPr lang="en-GB" sz="2400" dirty="0" smtClean="0">
                <a:latin typeface="+mn-lt"/>
              </a:rPr>
              <a:t>file, you need to give Horace: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n-lt"/>
              </a:rPr>
              <a:t>The lattice parameters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n-lt"/>
              </a:rPr>
              <a:t>The incident energy </a:t>
            </a:r>
            <a:r>
              <a:rPr lang="en-GB" sz="2000" dirty="0" err="1" smtClean="0">
                <a:latin typeface="+mn-lt"/>
              </a:rPr>
              <a:t>E</a:t>
            </a:r>
            <a:r>
              <a:rPr lang="en-GB" sz="2000" baseline="-25000" dirty="0" err="1" smtClean="0">
                <a:latin typeface="+mn-lt"/>
              </a:rPr>
              <a:t>i</a:t>
            </a:r>
            <a:endParaRPr lang="en-GB" sz="2000" baseline="-25000" dirty="0" smtClean="0">
              <a:latin typeface="+mn-lt"/>
            </a:endParaRP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n-lt"/>
              </a:rPr>
              <a:t>The crystal orientation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Specified as 2 vectors: </a:t>
            </a:r>
            <a:r>
              <a:rPr lang="en-GB" sz="1600" b="1" dirty="0" smtClean="0">
                <a:latin typeface="+mn-lt"/>
              </a:rPr>
              <a:t>u</a:t>
            </a:r>
            <a:r>
              <a:rPr lang="en-GB" sz="1600" dirty="0" smtClean="0">
                <a:latin typeface="+mn-lt"/>
              </a:rPr>
              <a:t> and </a:t>
            </a:r>
            <a:r>
              <a:rPr lang="en-GB" sz="1600" b="1" dirty="0" smtClean="0">
                <a:latin typeface="+mn-lt"/>
              </a:rPr>
              <a:t>v</a:t>
            </a:r>
            <a:r>
              <a:rPr lang="en-GB" sz="1600" dirty="0" smtClean="0">
                <a:latin typeface="+mn-lt"/>
              </a:rPr>
              <a:t> which define the horizontal plane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A set of angles 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GB" sz="1600" dirty="0" smtClean="0">
                <a:latin typeface="+mn-lt"/>
              </a:rPr>
              <a:t> (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psi</a:t>
            </a:r>
            <a:r>
              <a:rPr lang="en-GB" sz="1600" dirty="0" smtClean="0">
                <a:latin typeface="+mn-lt"/>
              </a:rPr>
              <a:t>) where 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=0 corresponds to </a:t>
            </a:r>
            <a:r>
              <a:rPr lang="en-GB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||</a:t>
            </a:r>
            <a:r>
              <a:rPr lang="en-GB" sz="1600" b="1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GB" sz="1600" baseline="-25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. (</a:t>
            </a:r>
            <a:r>
              <a:rPr lang="en-GB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parallel to the incident beam), corresponding to all the measurements made (or planned).</a:t>
            </a:r>
          </a:p>
          <a:p>
            <a:pPr marL="1600200" lvl="2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Offset angles (d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dpsi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[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omega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], 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GU,</a:t>
            </a:r>
            <a:r>
              <a:rPr lang="en-GB" sz="1600" dirty="0" smtClean="0">
                <a:latin typeface="+mn-lt"/>
                <a:cs typeface="Courier New" panose="02070309020205020404" pitchFamily="49" charset="0"/>
              </a:rPr>
              <a:t> 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GL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l-GR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denoting crystal </a:t>
            </a:r>
            <a:r>
              <a:rPr lang="en-GB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mis</a:t>
            </a:r>
            <a:r>
              <a:rPr lang="en-GB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-alignments.</a:t>
            </a:r>
            <a:endParaRPr lang="en-GB" sz="16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Generating the 4D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</a:t>
            </a:r>
            <a:r>
              <a:rPr lang="en-US" sz="3000" b="0" i="0" u="none" strike="noStrike" kern="1200" cap="none" spc="0" dirty="0" err="1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sqw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file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0475" y="6441008"/>
            <a:ext cx="5069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582339" y="4635270"/>
            <a:ext cx="222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</a:t>
            </a:r>
            <a:endParaRPr lang="en-GB" dirty="0"/>
          </a:p>
        </p:txBody>
      </p:sp>
      <p:grpSp>
        <p:nvGrpSpPr>
          <p:cNvPr id="12" name="Group 11"/>
          <p:cNvGrpSpPr/>
          <p:nvPr/>
        </p:nvGrpSpPr>
        <p:grpSpPr>
          <a:xfrm rot="568058">
            <a:off x="4289150" y="4656425"/>
            <a:ext cx="281319" cy="1003130"/>
            <a:chOff x="3685183" y="4232623"/>
            <a:chExt cx="450544" cy="1327695"/>
          </a:xfrm>
        </p:grpSpPr>
        <p:sp>
          <p:nvSpPr>
            <p:cNvPr id="8" name="Rectangle 7"/>
            <p:cNvSpPr/>
            <p:nvPr/>
          </p:nvSpPr>
          <p:spPr>
            <a:xfrm>
              <a:off x="3685183" y="4299529"/>
              <a:ext cx="450544" cy="1260789"/>
            </a:xfrm>
            <a:custGeom>
              <a:avLst/>
              <a:gdLst>
                <a:gd name="connsiteX0" fmla="*/ 0 w 450535"/>
                <a:gd name="connsiteY0" fmla="*/ 0 h 1186534"/>
                <a:gd name="connsiteX1" fmla="*/ 450535 w 450535"/>
                <a:gd name="connsiteY1" fmla="*/ 0 h 1186534"/>
                <a:gd name="connsiteX2" fmla="*/ 450535 w 450535"/>
                <a:gd name="connsiteY2" fmla="*/ 1186534 h 1186534"/>
                <a:gd name="connsiteX3" fmla="*/ 0 w 450535"/>
                <a:gd name="connsiteY3" fmla="*/ 1186534 h 1186534"/>
                <a:gd name="connsiteX4" fmla="*/ 0 w 450535"/>
                <a:gd name="connsiteY4" fmla="*/ 0 h 1186534"/>
                <a:gd name="connsiteX0" fmla="*/ 0 w 450535"/>
                <a:gd name="connsiteY0" fmla="*/ 0 h 1186534"/>
                <a:gd name="connsiteX1" fmla="*/ 450535 w 450535"/>
                <a:gd name="connsiteY1" fmla="*/ 0 h 1186534"/>
                <a:gd name="connsiteX2" fmla="*/ 450535 w 450535"/>
                <a:gd name="connsiteY2" fmla="*/ 1186534 h 1186534"/>
                <a:gd name="connsiteX3" fmla="*/ 0 w 450535"/>
                <a:gd name="connsiteY3" fmla="*/ 1181771 h 1186534"/>
                <a:gd name="connsiteX4" fmla="*/ 0 w 450535"/>
                <a:gd name="connsiteY4" fmla="*/ 0 h 1186534"/>
                <a:gd name="connsiteX0" fmla="*/ 0 w 450535"/>
                <a:gd name="connsiteY0" fmla="*/ 0 h 1227827"/>
                <a:gd name="connsiteX1" fmla="*/ 450535 w 450535"/>
                <a:gd name="connsiteY1" fmla="*/ 0 h 1227827"/>
                <a:gd name="connsiteX2" fmla="*/ 450535 w 450535"/>
                <a:gd name="connsiteY2" fmla="*/ 1186534 h 1227827"/>
                <a:gd name="connsiteX3" fmla="*/ 0 w 450535"/>
                <a:gd name="connsiteY3" fmla="*/ 1181771 h 1227827"/>
                <a:gd name="connsiteX4" fmla="*/ 0 w 450535"/>
                <a:gd name="connsiteY4" fmla="*/ 0 h 1227827"/>
                <a:gd name="connsiteX0" fmla="*/ 0 w 450535"/>
                <a:gd name="connsiteY0" fmla="*/ 0 h 1255337"/>
                <a:gd name="connsiteX1" fmla="*/ 450535 w 450535"/>
                <a:gd name="connsiteY1" fmla="*/ 0 h 1255337"/>
                <a:gd name="connsiteX2" fmla="*/ 450535 w 450535"/>
                <a:gd name="connsiteY2" fmla="*/ 1186534 h 1255337"/>
                <a:gd name="connsiteX3" fmla="*/ 0 w 450535"/>
                <a:gd name="connsiteY3" fmla="*/ 1181771 h 1255337"/>
                <a:gd name="connsiteX4" fmla="*/ 0 w 450535"/>
                <a:gd name="connsiteY4" fmla="*/ 0 h 1255337"/>
                <a:gd name="connsiteX0" fmla="*/ 0 w 450535"/>
                <a:gd name="connsiteY0" fmla="*/ 0 h 1267380"/>
                <a:gd name="connsiteX1" fmla="*/ 450535 w 450535"/>
                <a:gd name="connsiteY1" fmla="*/ 0 h 1267380"/>
                <a:gd name="connsiteX2" fmla="*/ 450535 w 450535"/>
                <a:gd name="connsiteY2" fmla="*/ 1186534 h 1267380"/>
                <a:gd name="connsiteX3" fmla="*/ 0 w 450535"/>
                <a:gd name="connsiteY3" fmla="*/ 1181771 h 1267380"/>
                <a:gd name="connsiteX4" fmla="*/ 0 w 450535"/>
                <a:gd name="connsiteY4" fmla="*/ 0 h 1267380"/>
                <a:gd name="connsiteX0" fmla="*/ 0 w 450535"/>
                <a:gd name="connsiteY0" fmla="*/ 0 h 1255003"/>
                <a:gd name="connsiteX1" fmla="*/ 450535 w 450535"/>
                <a:gd name="connsiteY1" fmla="*/ 0 h 1255003"/>
                <a:gd name="connsiteX2" fmla="*/ 450535 w 450535"/>
                <a:gd name="connsiteY2" fmla="*/ 1186534 h 1255003"/>
                <a:gd name="connsiteX3" fmla="*/ 0 w 450535"/>
                <a:gd name="connsiteY3" fmla="*/ 1181771 h 1255003"/>
                <a:gd name="connsiteX4" fmla="*/ 0 w 450535"/>
                <a:gd name="connsiteY4" fmla="*/ 0 h 1255003"/>
                <a:gd name="connsiteX0" fmla="*/ 0 w 450535"/>
                <a:gd name="connsiteY0" fmla="*/ 0 h 1255003"/>
                <a:gd name="connsiteX1" fmla="*/ 450535 w 450535"/>
                <a:gd name="connsiteY1" fmla="*/ 0 h 1255003"/>
                <a:gd name="connsiteX2" fmla="*/ 450535 w 450535"/>
                <a:gd name="connsiteY2" fmla="*/ 1186534 h 1255003"/>
                <a:gd name="connsiteX3" fmla="*/ 0 w 450535"/>
                <a:gd name="connsiteY3" fmla="*/ 1181771 h 1255003"/>
                <a:gd name="connsiteX4" fmla="*/ 0 w 450535"/>
                <a:gd name="connsiteY4" fmla="*/ 0 h 1255003"/>
                <a:gd name="connsiteX0" fmla="*/ 0 w 450545"/>
                <a:gd name="connsiteY0" fmla="*/ 0 h 1260790"/>
                <a:gd name="connsiteX1" fmla="*/ 450535 w 450545"/>
                <a:gd name="connsiteY1" fmla="*/ 0 h 1260790"/>
                <a:gd name="connsiteX2" fmla="*/ 450535 w 450545"/>
                <a:gd name="connsiteY2" fmla="*/ 1186534 h 1260790"/>
                <a:gd name="connsiteX3" fmla="*/ 0 w 450545"/>
                <a:gd name="connsiteY3" fmla="*/ 1181771 h 1260790"/>
                <a:gd name="connsiteX4" fmla="*/ 0 w 450545"/>
                <a:gd name="connsiteY4" fmla="*/ 0 h 1260790"/>
                <a:gd name="connsiteX0" fmla="*/ 0 w 450545"/>
                <a:gd name="connsiteY0" fmla="*/ 0 h 1260790"/>
                <a:gd name="connsiteX1" fmla="*/ 450535 w 450545"/>
                <a:gd name="connsiteY1" fmla="*/ 0 h 1260790"/>
                <a:gd name="connsiteX2" fmla="*/ 450535 w 450545"/>
                <a:gd name="connsiteY2" fmla="*/ 1186534 h 1260790"/>
                <a:gd name="connsiteX3" fmla="*/ 0 w 450545"/>
                <a:gd name="connsiteY3" fmla="*/ 1181771 h 1260790"/>
                <a:gd name="connsiteX4" fmla="*/ 0 w 450545"/>
                <a:gd name="connsiteY4" fmla="*/ 0 h 126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545" h="1260790">
                  <a:moveTo>
                    <a:pt x="0" y="0"/>
                  </a:moveTo>
                  <a:lnTo>
                    <a:pt x="450535" y="0"/>
                  </a:lnTo>
                  <a:lnTo>
                    <a:pt x="450535" y="1186534"/>
                  </a:lnTo>
                  <a:cubicBezTo>
                    <a:pt x="452757" y="1251621"/>
                    <a:pt x="88265" y="1316709"/>
                    <a:pt x="0" y="118177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ln w="3175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/>
            <p:cNvSpPr/>
            <p:nvPr/>
          </p:nvSpPr>
          <p:spPr>
            <a:xfrm>
              <a:off x="3693715" y="4232623"/>
              <a:ext cx="442002" cy="133798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 flipV="1">
            <a:off x="4429808" y="4757515"/>
            <a:ext cx="1058360" cy="40047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29808" y="5152649"/>
            <a:ext cx="1058360" cy="36831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 flipV="1">
            <a:off x="3361329" y="5152649"/>
            <a:ext cx="3281362" cy="5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Arc 21"/>
          <p:cNvSpPr/>
          <p:nvPr/>
        </p:nvSpPr>
        <p:spPr>
          <a:xfrm>
            <a:off x="4999392" y="4922482"/>
            <a:ext cx="191548" cy="462126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/>
          <p:cNvSpPr txBox="1"/>
          <p:nvPr/>
        </p:nvSpPr>
        <p:spPr>
          <a:xfrm>
            <a:off x="5428399" y="4488555"/>
            <a:ext cx="296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FFC000"/>
                </a:solidFill>
              </a:rPr>
              <a:t>u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46473" y="5354758"/>
            <a:ext cx="25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rgbClr val="92D050"/>
                </a:solidFill>
              </a:rPr>
              <a:t>v</a:t>
            </a:r>
            <a:endParaRPr lang="en-GB" b="1" dirty="0">
              <a:solidFill>
                <a:srgbClr val="92D05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163006" y="4851529"/>
            <a:ext cx="27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ψ</a:t>
            </a:r>
            <a:endParaRPr lang="en-GB" sz="1400" dirty="0"/>
          </a:p>
        </p:txBody>
      </p:sp>
      <p:grpSp>
        <p:nvGrpSpPr>
          <p:cNvPr id="36" name="Group 35"/>
          <p:cNvGrpSpPr/>
          <p:nvPr/>
        </p:nvGrpSpPr>
        <p:grpSpPr>
          <a:xfrm>
            <a:off x="4425651" y="4713551"/>
            <a:ext cx="669515" cy="858516"/>
            <a:chOff x="4425651" y="4713551"/>
            <a:chExt cx="669515" cy="858516"/>
          </a:xfrm>
        </p:grpSpPr>
        <p:cxnSp>
          <p:nvCxnSpPr>
            <p:cNvPr id="28" name="Straight Arrow Connector 27"/>
            <p:cNvCxnSpPr/>
            <p:nvPr/>
          </p:nvCxnSpPr>
          <p:spPr>
            <a:xfrm flipV="1">
              <a:off x="4425651" y="4713551"/>
              <a:ext cx="669515" cy="4390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2700000" flipV="1">
              <a:off x="4493281" y="5017761"/>
              <a:ext cx="669515" cy="4390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483696" y="5119929"/>
              <a:ext cx="50204" cy="10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4481513" y="5132319"/>
              <a:ext cx="43666" cy="396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Arc 36"/>
          <p:cNvSpPr/>
          <p:nvPr/>
        </p:nvSpPr>
        <p:spPr>
          <a:xfrm>
            <a:off x="4724181" y="4922480"/>
            <a:ext cx="125932" cy="14281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TextBox 37"/>
          <p:cNvSpPr txBox="1"/>
          <p:nvPr/>
        </p:nvSpPr>
        <p:spPr>
          <a:xfrm>
            <a:off x="4792020" y="4748578"/>
            <a:ext cx="27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endParaRPr lang="en-GB" sz="1400" dirty="0"/>
          </a:p>
        </p:txBody>
      </p:sp>
      <p:sp>
        <p:nvSpPr>
          <p:cNvPr id="39" name="Curved Down Arrow 38"/>
          <p:cNvSpPr/>
          <p:nvPr/>
        </p:nvSpPr>
        <p:spPr>
          <a:xfrm>
            <a:off x="5065820" y="5225204"/>
            <a:ext cx="239425" cy="12955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Curved Down Arrow 41"/>
          <p:cNvSpPr/>
          <p:nvPr/>
        </p:nvSpPr>
        <p:spPr>
          <a:xfrm rot="16487533">
            <a:off x="4917691" y="4672876"/>
            <a:ext cx="239425" cy="129554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997318" y="4321816"/>
            <a:ext cx="57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GU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7606" y="5130800"/>
            <a:ext cx="570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GL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96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-119799"/>
            <a:ext cx="9644063" cy="7786688"/>
            <a:chOff x="0" y="-928688"/>
            <a:chExt cx="9644063" cy="7786688"/>
          </a:xfrm>
        </p:grpSpPr>
        <p:pic>
          <p:nvPicPr>
            <p:cNvPr id="23" name="Picture 4" descr="rbmnf3_movie"/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0" y="-928688"/>
              <a:ext cx="9596438" cy="7786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Rectangle 23"/>
            <p:cNvSpPr/>
            <p:nvPr/>
          </p:nvSpPr>
          <p:spPr>
            <a:xfrm>
              <a:off x="0" y="0"/>
              <a:ext cx="2428875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0" y="-785132"/>
              <a:ext cx="9644063" cy="18487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072313" y="928688"/>
              <a:ext cx="2571750" cy="59293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928813" y="5572125"/>
              <a:ext cx="5643562" cy="1285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51357" y="6441008"/>
            <a:ext cx="5832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RbMnF</a:t>
            </a:r>
            <a:r>
              <a:rPr lang="en-GB" sz="1600" baseline="-25000" dirty="0" smtClean="0"/>
              <a:t>3</a:t>
            </a:r>
            <a:r>
              <a:rPr lang="en-GB" sz="1600" dirty="0" smtClean="0"/>
              <a:t>, 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  <p:pic>
        <p:nvPicPr>
          <p:cNvPr id="14" name="Picture 2" descr="isislargetop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9144000" cy="18414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View data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Horace can plot 1D, 2D, 3D sections (“cuts”) of the data:</a:t>
            </a:r>
          </a:p>
        </p:txBody>
      </p:sp>
    </p:spTree>
    <p:extLst>
      <p:ext uri="{BB962C8B-B14F-4D97-AF65-F5344CB8AC3E}">
        <p14:creationId xmlns:p14="http://schemas.microsoft.com/office/powerpoint/2010/main" val="210416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Horace can plot 1D, 2D, 3D sections (“cuts”) of the data:</a:t>
            </a: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View data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0822" y="2052681"/>
            <a:ext cx="9426575" cy="3840163"/>
            <a:chOff x="-174235" y="2450800"/>
            <a:chExt cx="9426575" cy="3840163"/>
          </a:xfrm>
        </p:grpSpPr>
        <p:grpSp>
          <p:nvGrpSpPr>
            <p:cNvPr id="5" name="Group 62"/>
            <p:cNvGrpSpPr>
              <a:grpSpLocks/>
            </p:cNvGrpSpPr>
            <p:nvPr/>
          </p:nvGrpSpPr>
          <p:grpSpPr bwMode="auto">
            <a:xfrm>
              <a:off x="-174235" y="2496838"/>
              <a:ext cx="5238750" cy="3711575"/>
              <a:chOff x="0" y="2702"/>
              <a:chExt cx="3300" cy="2338"/>
            </a:xfrm>
          </p:grpSpPr>
          <p:pic>
            <p:nvPicPr>
              <p:cNvPr id="6" name="Picture 7" descr="d2_qe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0" y="2702"/>
                <a:ext cx="3115" cy="23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" name="Rectangle 60"/>
              <p:cNvSpPr>
                <a:spLocks noChangeArrowheads="1"/>
              </p:cNvSpPr>
              <p:nvPr/>
            </p:nvSpPr>
            <p:spPr bwMode="auto">
              <a:xfrm>
                <a:off x="2718" y="3133"/>
                <a:ext cx="582" cy="1693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57"/>
            <p:cNvGrpSpPr>
              <a:grpSpLocks/>
            </p:cNvGrpSpPr>
            <p:nvPr/>
          </p:nvGrpSpPr>
          <p:grpSpPr bwMode="auto">
            <a:xfrm>
              <a:off x="1884752" y="2450800"/>
              <a:ext cx="7367588" cy="3840163"/>
              <a:chOff x="1372" y="582"/>
              <a:chExt cx="4641" cy="2419"/>
            </a:xfrm>
          </p:grpSpPr>
          <p:sp>
            <p:nvSpPr>
              <p:cNvPr id="9" name="Line 31"/>
              <p:cNvSpPr>
                <a:spLocks noChangeShapeType="1"/>
              </p:cNvSpPr>
              <p:nvPr/>
            </p:nvSpPr>
            <p:spPr bwMode="auto">
              <a:xfrm flipH="1">
                <a:off x="1372" y="1745"/>
                <a:ext cx="873" cy="0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GB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10" name="Picture 56" descr="ce_6mev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787" y="582"/>
                <a:ext cx="3226" cy="24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" name="Text Box 16"/>
              <p:cNvSpPr txBox="1">
                <a:spLocks noChangeArrowheads="1"/>
              </p:cNvSpPr>
              <p:nvPr/>
            </p:nvSpPr>
            <p:spPr bwMode="auto">
              <a:xfrm>
                <a:off x="4149" y="872"/>
                <a:ext cx="1251" cy="233"/>
              </a:xfrm>
              <a:prstGeom prst="rect">
                <a:avLst/>
              </a:prstGeom>
              <a:solidFill>
                <a:schemeClr val="bg1"/>
              </a:solidFill>
              <a:ln w="38100" algn="ctr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 = 6 </a:t>
                </a:r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meV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  <a:sym typeface="Symbol" pitchFamily="18" charset="2"/>
                </a:endParaRPr>
              </a:p>
            </p:txBody>
          </p:sp>
        </p:grpSp>
      </p:grpSp>
      <p:sp>
        <p:nvSpPr>
          <p:cNvPr id="15" name="TextBox 14"/>
          <p:cNvSpPr txBox="1"/>
          <p:nvPr/>
        </p:nvSpPr>
        <p:spPr>
          <a:xfrm>
            <a:off x="3151357" y="6441008"/>
            <a:ext cx="5832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RbMnF</a:t>
            </a:r>
            <a:r>
              <a:rPr lang="en-GB" sz="1600" baseline="-25000" dirty="0" smtClean="0"/>
              <a:t>3</a:t>
            </a:r>
            <a:r>
              <a:rPr lang="en-GB" sz="1600" dirty="0" smtClean="0"/>
              <a:t>, 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120810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8854"/>
            <a:ext cx="8229600" cy="473690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When you use Horace to take a section from the 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200" dirty="0" smtClean="0">
                <a:latin typeface="+mn-lt"/>
              </a:rPr>
              <a:t> file (“make a cut”) you can create two types of objects:</a:t>
            </a:r>
          </a:p>
          <a:p>
            <a:pPr marL="896938" lvl="1" indent="-371475">
              <a:buFont typeface="Arial" panose="020B0604020202020204" pitchFamily="34" charset="0"/>
              <a:buChar char="•"/>
            </a:pP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(d1d, d2d, d3d, d4d) </a:t>
            </a:r>
            <a:r>
              <a:rPr lang="en-GB" sz="1600" dirty="0" smtClean="0">
                <a:latin typeface="+mn-lt"/>
                <a:cs typeface="Courier New" panose="02070309020205020404" pitchFamily="49" charset="0"/>
              </a:rPr>
              <a:t>objects contain only </a:t>
            </a:r>
            <a:r>
              <a:rPr lang="en-GB" sz="1600" dirty="0" err="1" smtClean="0">
                <a:latin typeface="+mn-lt"/>
                <a:cs typeface="Courier New" panose="02070309020205020404" pitchFamily="49" charset="0"/>
              </a:rPr>
              <a:t>histogrammed</a:t>
            </a:r>
            <a:r>
              <a:rPr lang="en-GB" sz="1600" dirty="0" smtClean="0">
                <a:latin typeface="+mn-lt"/>
                <a:cs typeface="Courier New" panose="02070309020205020404" pitchFamily="49" charset="0"/>
              </a:rPr>
              <a:t> (binned) data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938" lvl="1" indent="-371475">
              <a:buFont typeface="Arial" panose="020B0604020202020204" pitchFamily="34" charset="0"/>
              <a:buChar char="•"/>
            </a:pP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1600" dirty="0" smtClean="0">
                <a:latin typeface="+mn-lt"/>
              </a:rPr>
              <a:t>  objects contains both </a:t>
            </a:r>
            <a:r>
              <a:rPr lang="en-GB" sz="1600" dirty="0" err="1" smtClean="0">
                <a:latin typeface="+mn-lt"/>
              </a:rPr>
              <a:t>histogrammed</a:t>
            </a:r>
            <a:r>
              <a:rPr lang="en-GB" sz="1600" dirty="0" smtClean="0">
                <a:latin typeface="+mn-lt"/>
              </a:rPr>
              <a:t> data which can be plotted and all the detector-energy elements (“pixels”) which were </a:t>
            </a:r>
            <a:r>
              <a:rPr lang="en-GB" sz="1600" dirty="0" err="1" smtClean="0">
                <a:latin typeface="+mn-lt"/>
              </a:rPr>
              <a:t>rebinned</a:t>
            </a:r>
            <a:r>
              <a:rPr lang="en-GB" sz="1600" dirty="0" smtClean="0">
                <a:latin typeface="+mn-lt"/>
              </a:rPr>
              <a:t>.</a:t>
            </a:r>
          </a:p>
          <a:p>
            <a:pPr marL="449263" indent="-449263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qw</a:t>
            </a:r>
            <a:r>
              <a:rPr lang="en-GB" sz="2200" dirty="0" smtClean="0">
                <a:latin typeface="+mn-lt"/>
              </a:rPr>
              <a:t> objects are created by default but take up a lot of memory.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nd</a:t>
            </a:r>
            <a:r>
              <a:rPr lang="en-GB" sz="2200" dirty="0" smtClean="0">
                <a:latin typeface="+mn-lt"/>
              </a:rPr>
              <a:t> objects are created with </a:t>
            </a:r>
            <a:r>
              <a:rPr lang="en-GB" sz="2200" dirty="0">
                <a:latin typeface="+mn-lt"/>
              </a:rPr>
              <a:t>the 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'-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nopix</a:t>
            </a:r>
            <a:r>
              <a:rPr lang="en-GB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sz="2200" dirty="0" smtClean="0">
                <a:latin typeface="+mn-lt"/>
              </a:rPr>
              <a:t> flag.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Certain operations (smooth, replicate) only work with 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dnd</a:t>
            </a:r>
            <a:r>
              <a:rPr lang="en-GB" sz="2200" dirty="0" smtClean="0">
                <a:latin typeface="+mn-lt"/>
              </a:rPr>
              <a:t> objects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Other operations (resolution convolution, symmetrisation, re-</a:t>
            </a:r>
            <a:r>
              <a:rPr lang="en-GB" sz="2200" dirty="0" err="1" smtClean="0">
                <a:latin typeface="+mn-lt"/>
              </a:rPr>
              <a:t>rebin</a:t>
            </a:r>
            <a:r>
              <a:rPr lang="en-GB" sz="2200" dirty="0" smtClean="0">
                <a:latin typeface="+mn-lt"/>
              </a:rPr>
              <a:t>) only work with </a:t>
            </a:r>
            <a:r>
              <a:rPr lang="en-GB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200" dirty="0" smtClean="0">
                <a:latin typeface="+mn-lt"/>
                <a:cs typeface="Courier New" panose="02070309020205020404" pitchFamily="49" charset="0"/>
              </a:rPr>
              <a:t> objects</a:t>
            </a:r>
            <a:endParaRPr lang="en-GB" sz="2200" dirty="0">
              <a:latin typeface="+mn-lt"/>
            </a:endParaRPr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Horace Data Types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10475" y="6441008"/>
            <a:ext cx="5069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Ewings et al., </a:t>
            </a:r>
            <a:r>
              <a:rPr lang="en-GB" sz="1600" i="1" dirty="0" err="1" smtClean="0"/>
              <a:t>Nucl</a:t>
            </a:r>
            <a:r>
              <a:rPr lang="en-GB" sz="1600" i="1" dirty="0" smtClean="0"/>
              <a:t>. Inst. Meth. Phys. Res. A,</a:t>
            </a:r>
            <a:r>
              <a:rPr lang="en-GB" sz="1600" dirty="0" smtClean="0"/>
              <a:t> </a:t>
            </a:r>
            <a:r>
              <a:rPr lang="en-GB" sz="1600" b="1" dirty="0" smtClean="0"/>
              <a:t>834</a:t>
            </a:r>
            <a:r>
              <a:rPr lang="en-GB" sz="1600" dirty="0" smtClean="0"/>
              <a:t> (2016) 132</a:t>
            </a:r>
            <a:endParaRPr lang="en-GB" sz="1600" i="1" dirty="0"/>
          </a:p>
        </p:txBody>
      </p:sp>
      <p:sp>
        <p:nvSpPr>
          <p:cNvPr id="2" name="Rectangle 1"/>
          <p:cNvSpPr/>
          <p:nvPr/>
        </p:nvSpPr>
        <p:spPr>
          <a:xfrm>
            <a:off x="776377" y="2130725"/>
            <a:ext cx="8005314" cy="819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61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Questions so far</a:t>
            </a:r>
            <a:r>
              <a:rPr lang="en-GB" dirty="0" smtClean="0"/>
              <a:t>?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796529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Single Crystal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80160"/>
            <a:ext cx="8229600" cy="48455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Why measure excitations in single crystals?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In powder (polycrystalline) measurements can only measure the magnitude of momentum transfer |</a:t>
            </a:r>
            <a:r>
              <a:rPr lang="en-GB" sz="2200" b="1" i="1" dirty="0" smtClean="0">
                <a:latin typeface="+mn-lt"/>
              </a:rPr>
              <a:t>Q</a:t>
            </a:r>
            <a:r>
              <a:rPr lang="en-GB" sz="2200" dirty="0" smtClean="0">
                <a:latin typeface="+mn-lt"/>
              </a:rPr>
              <a:t>|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Directional information is lost.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 smtClean="0">
                <a:latin typeface="+mn-lt"/>
              </a:rPr>
              <a:t>With single crystal, can see the full dispersion surfaces </a:t>
            </a:r>
            <a:r>
              <a:rPr lang="el-GR" sz="2200" dirty="0" smtClean="0">
                <a:latin typeface="+mn-lt"/>
                <a:cs typeface="Calibri" panose="020F0502020204030204" pitchFamily="34" charset="0"/>
              </a:rPr>
              <a:t>ω</a:t>
            </a:r>
            <a:r>
              <a:rPr lang="en-GB" sz="2200" dirty="0" smtClean="0">
                <a:latin typeface="+mn-lt"/>
                <a:cs typeface="Calibri" panose="020F0502020204030204" pitchFamily="34" charset="0"/>
              </a:rPr>
              <a:t>(</a:t>
            </a:r>
            <a:r>
              <a:rPr lang="en-GB" sz="2200" b="1" i="1" dirty="0" smtClean="0">
                <a:latin typeface="+mn-lt"/>
                <a:cs typeface="Calibri" panose="020F0502020204030204" pitchFamily="34" charset="0"/>
              </a:rPr>
              <a:t>Q</a:t>
            </a:r>
            <a:r>
              <a:rPr lang="en-GB" sz="2200" dirty="0" smtClean="0">
                <a:latin typeface="+mn-lt"/>
                <a:cs typeface="Calibri" panose="020F0502020204030204" pitchFamily="34" charset="0"/>
              </a:rPr>
              <a:t>)</a:t>
            </a:r>
            <a:r>
              <a:rPr lang="en-GB" sz="2200" dirty="0" smtClean="0">
                <a:latin typeface="+mn-lt"/>
              </a:rPr>
              <a:t> </a:t>
            </a:r>
            <a:endParaRPr lang="en-GB" sz="2200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32246" y="3322101"/>
            <a:ext cx="4449376" cy="3104570"/>
            <a:chOff x="4586623" y="3381840"/>
            <a:chExt cx="4449376" cy="310457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623" y="3566507"/>
              <a:ext cx="4449376" cy="291990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94558" y="3381840"/>
              <a:ext cx="647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mtClean="0"/>
                <a:t>UPd</a:t>
              </a:r>
              <a:r>
                <a:rPr lang="en-GB" baseline="-25000" smtClean="0"/>
                <a:t>3</a:t>
              </a:r>
              <a:endParaRPr lang="en-GB" baseline="-2500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12" y="3506768"/>
            <a:ext cx="3894688" cy="291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2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Single Crystal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80160"/>
            <a:ext cx="4229100" cy="48455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The advantage of direct-geometry </a:t>
            </a:r>
            <a:r>
              <a:rPr lang="en-GB" sz="1600" dirty="0" err="1" smtClean="0">
                <a:latin typeface="+mn-lt"/>
              </a:rPr>
              <a:t>ToF</a:t>
            </a:r>
            <a:r>
              <a:rPr lang="en-GB" sz="1600" dirty="0" smtClean="0">
                <a:latin typeface="+mn-lt"/>
              </a:rPr>
              <a:t> spectrometers is the large Q-coverage – can measure several full Brillouin zones.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+mn-lt"/>
              </a:rPr>
              <a:t>This allows e.g. a very detailed look at the dispersion giving much more accurate exchange parameters.</a:t>
            </a:r>
            <a:endParaRPr lang="en-GB" sz="1600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46" y="1464798"/>
            <a:ext cx="4043386" cy="44612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58400" y="6203886"/>
            <a:ext cx="5277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Yttrium Iron Garnet, </a:t>
            </a:r>
            <a:r>
              <a:rPr lang="en-GB" sz="1600" dirty="0" err="1" smtClean="0"/>
              <a:t>Princep</a:t>
            </a:r>
            <a:r>
              <a:rPr lang="en-GB" sz="1600" dirty="0" smtClean="0"/>
              <a:t> et al., </a:t>
            </a:r>
            <a:r>
              <a:rPr lang="en-GB" sz="1600" i="1" dirty="0" err="1" smtClean="0"/>
              <a:t>npj</a:t>
            </a:r>
            <a:r>
              <a:rPr lang="en-GB" sz="1600" dirty="0" smtClean="0"/>
              <a:t> </a:t>
            </a:r>
            <a:r>
              <a:rPr lang="en-GB" sz="1600" i="1" dirty="0" smtClean="0"/>
              <a:t>Q. Mater., </a:t>
            </a:r>
            <a:r>
              <a:rPr lang="en-GB" sz="1600" b="1" dirty="0" smtClean="0"/>
              <a:t>2</a:t>
            </a:r>
            <a:r>
              <a:rPr lang="en-GB" sz="1600" dirty="0" smtClean="0"/>
              <a:t> (2017) </a:t>
            </a:r>
            <a:r>
              <a:rPr lang="en-GB" sz="1600" dirty="0"/>
              <a:t>63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861310" y="3125347"/>
            <a:ext cx="3555008" cy="3000411"/>
            <a:chOff x="861310" y="3125347"/>
            <a:chExt cx="3555008" cy="3000411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310" y="3396933"/>
              <a:ext cx="3555008" cy="2728825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398031" y="3134139"/>
              <a:ext cx="1173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Old Model</a:t>
              </a:r>
              <a:endParaRPr lang="en-GB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13645" y="3125347"/>
              <a:ext cx="12751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New Model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298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7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>
          <a:xfrm>
            <a:off x="457200" y="1441938"/>
            <a:ext cx="8229600" cy="46838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/>
              <a:t>What does an INS phonon spectra look like?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/>
              <a:t>See that there is much more intensity at high |</a:t>
            </a:r>
            <a:r>
              <a:rPr lang="en-GB" sz="2000" b="1" i="1" dirty="0" smtClean="0"/>
              <a:t>Q</a:t>
            </a:r>
            <a:r>
              <a:rPr lang="en-GB" sz="2000" dirty="0" smtClean="0"/>
              <a:t>| than low.</a:t>
            </a:r>
            <a:endParaRPr lang="en-GB" sz="20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954" y="1975245"/>
            <a:ext cx="4669299" cy="35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4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Single Crystal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280160"/>
            <a:ext cx="8308731" cy="48455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Or the large Q-coverage can allow you find a particular small region in Q-space which distinguishes between two models, which is not </a:t>
            </a:r>
            <a:r>
              <a:rPr lang="en-GB" sz="2400" i="1" dirty="0" smtClean="0">
                <a:latin typeface="+mn-lt"/>
              </a:rPr>
              <a:t>a priori</a:t>
            </a:r>
            <a:r>
              <a:rPr lang="en-GB" sz="2400" dirty="0" smtClean="0">
                <a:latin typeface="+mn-lt"/>
              </a:rPr>
              <a:t> obvious.</a:t>
            </a:r>
            <a:endParaRPr lang="en-GB" sz="24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1374" y="6263942"/>
            <a:ext cx="62661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 smtClean="0"/>
              <a:t>Pr</a:t>
            </a:r>
            <a:r>
              <a:rPr lang="en-GB" sz="1600" dirty="0" smtClean="0"/>
              <a:t>(</a:t>
            </a:r>
            <a:r>
              <a:rPr lang="en-GB" sz="1600" dirty="0" err="1" smtClean="0"/>
              <a:t>Ca,Sr</a:t>
            </a:r>
            <a:r>
              <a:rPr lang="en-GB" sz="1600" dirty="0" smtClean="0"/>
              <a:t>)Mn</a:t>
            </a:r>
            <a:r>
              <a:rPr lang="en-GB" sz="1600" baseline="-25000" dirty="0" smtClean="0"/>
              <a:t>2</a:t>
            </a:r>
            <a:r>
              <a:rPr lang="en-GB" sz="1600" dirty="0" smtClean="0"/>
              <a:t>O</a:t>
            </a:r>
            <a:r>
              <a:rPr lang="en-GB" sz="1600" baseline="-25000" dirty="0" smtClean="0"/>
              <a:t>7</a:t>
            </a:r>
            <a:r>
              <a:rPr lang="en-GB" sz="1600" dirty="0" smtClean="0"/>
              <a:t>, Butler et al., </a:t>
            </a:r>
            <a:r>
              <a:rPr lang="en-GB" sz="1600" i="1" dirty="0" smtClean="0"/>
              <a:t>J. Phys.: </a:t>
            </a:r>
            <a:r>
              <a:rPr lang="en-GB" sz="1600" i="1" dirty="0" err="1" smtClean="0"/>
              <a:t>Condens</a:t>
            </a:r>
            <a:r>
              <a:rPr lang="en-GB" sz="1600" i="1" dirty="0" smtClean="0"/>
              <a:t>. Matter, </a:t>
            </a:r>
            <a:r>
              <a:rPr lang="en-GB" sz="1600" b="1" dirty="0" smtClean="0"/>
              <a:t>33</a:t>
            </a:r>
            <a:r>
              <a:rPr lang="en-GB" sz="1600" dirty="0" smtClean="0"/>
              <a:t> (2021) 194006</a:t>
            </a:r>
          </a:p>
          <a:p>
            <a:pPr algn="r"/>
            <a:r>
              <a:rPr lang="en-GB" sz="1600" dirty="0" smtClean="0"/>
              <a:t>Johnstone et al., </a:t>
            </a:r>
            <a:r>
              <a:rPr lang="en-GB" sz="1600" i="1" dirty="0" smtClean="0"/>
              <a:t>Phys. Rev. Lett., </a:t>
            </a:r>
            <a:r>
              <a:rPr lang="en-GB" sz="1600" b="1" dirty="0" smtClean="0"/>
              <a:t>109</a:t>
            </a:r>
            <a:r>
              <a:rPr lang="en-GB" sz="1600" dirty="0" smtClean="0"/>
              <a:t> (2012) 237202</a:t>
            </a:r>
            <a:endParaRPr lang="en-GB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5" y="2530492"/>
            <a:ext cx="6969897" cy="369927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458530" y="4574878"/>
            <a:ext cx="5285090" cy="905748"/>
            <a:chOff x="2458530" y="4574878"/>
            <a:chExt cx="5285090" cy="905748"/>
          </a:xfrm>
        </p:grpSpPr>
        <p:sp>
          <p:nvSpPr>
            <p:cNvPr id="18" name="Oval 17"/>
            <p:cNvSpPr/>
            <p:nvPr/>
          </p:nvSpPr>
          <p:spPr>
            <a:xfrm>
              <a:off x="2458530" y="4580626"/>
              <a:ext cx="900000" cy="90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/>
            <p:cNvSpPr/>
            <p:nvPr/>
          </p:nvSpPr>
          <p:spPr>
            <a:xfrm>
              <a:off x="4655383" y="4577752"/>
              <a:ext cx="900000" cy="90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/>
            <p:cNvSpPr/>
            <p:nvPr/>
          </p:nvSpPr>
          <p:spPr>
            <a:xfrm>
              <a:off x="6843620" y="4574878"/>
              <a:ext cx="900000" cy="9000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1677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Single Crystal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280160"/>
            <a:ext cx="8308731" cy="48455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n-lt"/>
              </a:rPr>
              <a:t>Finally, the large Q-coverage is useful if you want to measure diffuse </a:t>
            </a:r>
            <a:r>
              <a:rPr lang="en-GB" sz="2400" i="1" dirty="0" smtClean="0">
                <a:latin typeface="+mn-lt"/>
              </a:rPr>
              <a:t>inelastic</a:t>
            </a:r>
            <a:r>
              <a:rPr lang="en-GB" sz="2400" dirty="0" smtClean="0">
                <a:latin typeface="+mn-lt"/>
              </a:rPr>
              <a:t> scattering.</a:t>
            </a:r>
            <a:endParaRPr lang="en-GB" sz="2400" dirty="0"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61639" y="6263942"/>
            <a:ext cx="698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Magnon lifetime broadening in (</a:t>
            </a:r>
            <a:r>
              <a:rPr lang="en-GB" sz="1600" dirty="0" err="1" smtClean="0"/>
              <a:t>Y,Lu</a:t>
            </a:r>
            <a:r>
              <a:rPr lang="en-GB" sz="1600" dirty="0" smtClean="0"/>
              <a:t>)MnO</a:t>
            </a:r>
            <a:r>
              <a:rPr lang="en-GB" sz="1600" baseline="-25000" dirty="0" smtClean="0"/>
              <a:t>3</a:t>
            </a:r>
            <a:r>
              <a:rPr lang="en-GB" sz="1600" dirty="0" smtClean="0"/>
              <a:t>, Oh et al., </a:t>
            </a:r>
            <a:r>
              <a:rPr lang="en-GB" sz="1600" i="1" dirty="0" smtClean="0"/>
              <a:t>Nat. Comm.</a:t>
            </a:r>
            <a:r>
              <a:rPr lang="en-GB" sz="1600" dirty="0" smtClean="0"/>
              <a:t>, </a:t>
            </a:r>
            <a:r>
              <a:rPr lang="en-GB" sz="1600" b="1" dirty="0" smtClean="0"/>
              <a:t>7</a:t>
            </a:r>
            <a:r>
              <a:rPr lang="en-GB" sz="1600" dirty="0" smtClean="0"/>
              <a:t> (2016) 13146</a:t>
            </a:r>
            <a:endParaRPr lang="en-GB" sz="1600" i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636107" y="2189842"/>
            <a:ext cx="6165169" cy="3775953"/>
            <a:chOff x="1636107" y="2189842"/>
            <a:chExt cx="6165169" cy="377595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107" y="2189842"/>
              <a:ext cx="5229944" cy="377595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07469" y="3053157"/>
              <a:ext cx="620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Data</a:t>
              </a:r>
              <a:endParaRPr lang="en-GB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07469" y="4826154"/>
              <a:ext cx="7938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Model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0129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b="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Single Crystal</a:t>
            </a:r>
            <a:r>
              <a:rPr lang="en-US" sz="3000" b="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INS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280160"/>
            <a:ext cx="8308731" cy="484559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n-lt"/>
              </a:rPr>
              <a:t>In contrast, there are some situations where you </a:t>
            </a:r>
            <a:r>
              <a:rPr lang="en-GB" sz="2000" i="1" dirty="0" smtClean="0">
                <a:latin typeface="+mn-lt"/>
              </a:rPr>
              <a:t>don’t</a:t>
            </a:r>
            <a:r>
              <a:rPr lang="en-GB" sz="2000" dirty="0" smtClean="0">
                <a:latin typeface="+mn-lt"/>
              </a:rPr>
              <a:t> </a:t>
            </a:r>
            <a:r>
              <a:rPr lang="en-GB" sz="2000" i="1" dirty="0" smtClean="0">
                <a:latin typeface="+mn-lt"/>
              </a:rPr>
              <a:t>need</a:t>
            </a:r>
            <a:r>
              <a:rPr lang="en-GB" sz="2000" dirty="0" smtClean="0">
                <a:latin typeface="+mn-lt"/>
              </a:rPr>
              <a:t> to use a direct-</a:t>
            </a:r>
            <a:r>
              <a:rPr lang="en-GB" sz="2000" dirty="0" err="1" smtClean="0">
                <a:latin typeface="+mn-lt"/>
              </a:rPr>
              <a:t>ToF</a:t>
            </a:r>
            <a:r>
              <a:rPr lang="en-GB" sz="2000" dirty="0" smtClean="0">
                <a:latin typeface="+mn-lt"/>
              </a:rPr>
              <a:t> spectrometer with large Q-coverage or full rotation scan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n-lt"/>
              </a:rPr>
              <a:t>When you want to focus on a specific </a:t>
            </a:r>
            <a:r>
              <a:rPr lang="en-GB" sz="2000" b="1" i="1" dirty="0" smtClean="0">
                <a:latin typeface="+mn-lt"/>
              </a:rPr>
              <a:t>Q</a:t>
            </a:r>
            <a:r>
              <a:rPr lang="en-GB" sz="2000" dirty="0" smtClean="0">
                <a:latin typeface="+mn-lt"/>
              </a:rPr>
              <a:t>,</a:t>
            </a:r>
            <a:r>
              <a:rPr lang="el-G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region and want to measure a change with T, P, H, etc. → use a triple-axis spectrometer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you have a low-dimensional magnetic material where the dispersion is only along one (or two) directions – choosing the right fixed orientation of the detector surface can be enough.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n-GB" sz="1600" dirty="0" smtClean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575" y="3800386"/>
            <a:ext cx="57245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26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GB" dirty="0" smtClean="0"/>
          </a:p>
          <a:p>
            <a:pPr algn="ctr"/>
            <a:endParaRPr lang="en-GB" dirty="0"/>
          </a:p>
          <a:p>
            <a:pPr algn="ctr"/>
            <a:r>
              <a:rPr lang="en-GB" dirty="0" smtClean="0"/>
              <a:t>Questions so far</a:t>
            </a:r>
            <a:r>
              <a:rPr lang="en-GB" dirty="0" smtClean="0"/>
              <a:t>?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57955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5244"/>
            <a:ext cx="8229600" cy="462051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INS can be visualised using the scattering triangle.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In continuous sources (reactors), need to define both the incident and scattered neutron energy / </a:t>
            </a:r>
            <a:r>
              <a:rPr lang="en-GB" sz="2400" dirty="0" err="1" smtClean="0"/>
              <a:t>wavevector</a:t>
            </a:r>
            <a:r>
              <a:rPr lang="en-GB" sz="2400" dirty="0" smtClean="0"/>
              <a:t> (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i</a:t>
            </a:r>
            <a:r>
              <a:rPr lang="en-GB" sz="2400" dirty="0" smtClean="0"/>
              <a:t> and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f</a:t>
            </a:r>
            <a:r>
              <a:rPr lang="en-GB" sz="2400" i="1" baseline="-25000" dirty="0" smtClean="0"/>
              <a:t> </a:t>
            </a:r>
            <a:r>
              <a:rPr lang="en-GB" sz="2400" dirty="0" smtClean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In time-of-flight INS, only need to define </a:t>
            </a:r>
            <a:r>
              <a:rPr lang="en-GB" sz="2400" i="1" dirty="0" smtClean="0"/>
              <a:t>either</a:t>
            </a:r>
            <a:r>
              <a:rPr lang="en-GB" sz="2400" dirty="0" smtClean="0"/>
              <a:t> </a:t>
            </a:r>
            <a:r>
              <a:rPr lang="en-GB" sz="2400" b="1" i="1" dirty="0" err="1"/>
              <a:t>k</a:t>
            </a:r>
            <a:r>
              <a:rPr lang="en-GB" sz="2400" i="1" baseline="-25000" dirty="0" err="1"/>
              <a:t>i</a:t>
            </a:r>
            <a:r>
              <a:rPr lang="en-GB" sz="2400" dirty="0"/>
              <a:t> </a:t>
            </a:r>
            <a:r>
              <a:rPr lang="en-GB" sz="2400" dirty="0" smtClean="0"/>
              <a:t>or </a:t>
            </a:r>
            <a:r>
              <a:rPr lang="en-GB" sz="2400" b="1" i="1" dirty="0" err="1"/>
              <a:t>k</a:t>
            </a:r>
            <a:r>
              <a:rPr lang="en-GB" sz="2400" i="1" baseline="-25000" dirty="0" err="1"/>
              <a:t>f</a:t>
            </a:r>
            <a:r>
              <a:rPr lang="en-GB" sz="2400" i="1" baseline="-25000" dirty="0"/>
              <a:t> </a:t>
            </a:r>
            <a:r>
              <a:rPr lang="en-GB" sz="2400" dirty="0" smtClean="0"/>
              <a:t> and use the </a:t>
            </a:r>
            <a:r>
              <a:rPr lang="en-GB" sz="2400" dirty="0" err="1" smtClean="0"/>
              <a:t>ToF</a:t>
            </a:r>
            <a:r>
              <a:rPr lang="en-GB" sz="2400" dirty="0" smtClean="0"/>
              <a:t> to infer the other.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 smtClean="0"/>
              <a:t>ToF</a:t>
            </a:r>
            <a:r>
              <a:rPr lang="en-GB" sz="2400" dirty="0" smtClean="0"/>
              <a:t> where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i</a:t>
            </a:r>
            <a:r>
              <a:rPr lang="en-GB" sz="2400" i="1" dirty="0" smtClean="0"/>
              <a:t> </a:t>
            </a:r>
            <a:r>
              <a:rPr lang="en-GB" sz="2400" dirty="0" smtClean="0"/>
              <a:t>is fixed is </a:t>
            </a:r>
            <a:r>
              <a:rPr lang="en-GB" sz="2400" i="1" dirty="0" smtClean="0"/>
              <a:t>direct geometry</a:t>
            </a:r>
            <a:r>
              <a:rPr lang="en-GB" sz="24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/>
              <a:t>ToF</a:t>
            </a:r>
            <a:r>
              <a:rPr lang="en-GB" sz="2400" dirty="0"/>
              <a:t> where </a:t>
            </a:r>
            <a:r>
              <a:rPr lang="en-GB" sz="2400" b="1" i="1" dirty="0" err="1" smtClean="0"/>
              <a:t>k</a:t>
            </a:r>
            <a:r>
              <a:rPr lang="en-GB" sz="2400" i="1" baseline="-25000" dirty="0" err="1" smtClean="0"/>
              <a:t>f</a:t>
            </a:r>
            <a:r>
              <a:rPr lang="en-GB" sz="2400" i="1" dirty="0" smtClean="0"/>
              <a:t> </a:t>
            </a:r>
            <a:r>
              <a:rPr lang="en-GB" sz="2400" dirty="0"/>
              <a:t>is fixed is </a:t>
            </a:r>
            <a:r>
              <a:rPr lang="en-GB" sz="2400" i="1" dirty="0" smtClean="0"/>
              <a:t>indirect </a:t>
            </a:r>
            <a:r>
              <a:rPr lang="en-GB" sz="2400" i="1" dirty="0"/>
              <a:t>geometry</a:t>
            </a:r>
            <a:r>
              <a:rPr lang="en-GB" sz="24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There are different kinematic trajectories for each case.</a:t>
            </a:r>
          </a:p>
        </p:txBody>
      </p:sp>
      <p:sp>
        <p:nvSpPr>
          <p:cNvPr id="4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Summary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7660642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5244"/>
            <a:ext cx="8229600" cy="462051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Phonons are quantised lattice vibrations (collective motions of atoms).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Phonon INS intensity is larger at high |</a:t>
            </a:r>
            <a:r>
              <a:rPr lang="en-GB" sz="2400" b="1" i="1" dirty="0" smtClean="0"/>
              <a:t>Q</a:t>
            </a:r>
            <a:r>
              <a:rPr lang="en-GB" sz="2400" dirty="0" smtClean="0"/>
              <a:t>| (approximately proportional to |</a:t>
            </a:r>
            <a:r>
              <a:rPr lang="en-GB" sz="2400" b="1" i="1" dirty="0" smtClean="0"/>
              <a:t>Q</a:t>
            </a:r>
            <a:r>
              <a:rPr lang="en-GB" sz="2400" dirty="0" smtClean="0"/>
              <a:t>|</a:t>
            </a:r>
            <a:r>
              <a:rPr lang="en-GB" sz="2400" baseline="30000" dirty="0" smtClean="0"/>
              <a:t>2</a:t>
            </a:r>
            <a:r>
              <a:rPr lang="en-GB" sz="2400" dirty="0" smtClean="0"/>
              <a:t>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 smtClean="0"/>
              <a:t>Magnons</a:t>
            </a:r>
            <a:r>
              <a:rPr lang="en-GB" sz="2400" dirty="0" smtClean="0"/>
              <a:t> are quantised spin precessions in an ordered magnetic state.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Crystal field excitations are excitations between localised electronic states with different </a:t>
            </a:r>
            <a:r>
              <a:rPr lang="en-GB" sz="2400" dirty="0"/>
              <a:t>with different </a:t>
            </a:r>
            <a:r>
              <a:rPr lang="en-GB" sz="2400" dirty="0" err="1"/>
              <a:t>J</a:t>
            </a:r>
            <a:r>
              <a:rPr lang="en-GB" sz="2400" baseline="-25000" dirty="0" err="1"/>
              <a:t>z</a:t>
            </a:r>
            <a:r>
              <a:rPr lang="en-GB" sz="2400" dirty="0"/>
              <a:t> or </a:t>
            </a:r>
            <a:r>
              <a:rPr lang="en-GB" sz="2400" dirty="0" err="1"/>
              <a:t>L</a:t>
            </a:r>
            <a:r>
              <a:rPr lang="en-GB" sz="2400" baseline="-25000" dirty="0" err="1"/>
              <a:t>z</a:t>
            </a:r>
            <a:r>
              <a:rPr lang="en-GB" sz="2400" dirty="0"/>
              <a:t> quantum </a:t>
            </a:r>
            <a:r>
              <a:rPr lang="en-GB" sz="2400" dirty="0" smtClean="0"/>
              <a:t>number.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smtClean="0"/>
              <a:t>Magnetic excitations (</a:t>
            </a:r>
            <a:r>
              <a:rPr lang="en-GB" sz="2400" dirty="0" err="1" smtClean="0"/>
              <a:t>magnons</a:t>
            </a:r>
            <a:r>
              <a:rPr lang="en-GB" sz="2400" dirty="0" smtClean="0"/>
              <a:t> and crystal fields) follow the magnetic form factor and have highest INS intensity at low |</a:t>
            </a:r>
            <a:r>
              <a:rPr lang="en-GB" sz="2400" b="1" i="1" dirty="0" smtClean="0"/>
              <a:t>Q</a:t>
            </a:r>
            <a:r>
              <a:rPr lang="en-GB" sz="2400" dirty="0" smtClean="0"/>
              <a:t>|.</a:t>
            </a:r>
          </a:p>
        </p:txBody>
      </p:sp>
      <p:sp>
        <p:nvSpPr>
          <p:cNvPr id="4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Summary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9383128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521035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>
                <a:latin typeface="+mn-lt"/>
              </a:rPr>
              <a:t>For a given single crystal sample orientation (rotation angle), the detector banks on a direct-geometry </a:t>
            </a:r>
            <a:r>
              <a:rPr lang="en-GB" sz="2600" dirty="0" err="1" smtClean="0">
                <a:latin typeface="+mn-lt"/>
              </a:rPr>
              <a:t>ToF</a:t>
            </a:r>
            <a:r>
              <a:rPr lang="en-GB" sz="2600" dirty="0" smtClean="0">
                <a:latin typeface="+mn-lt"/>
              </a:rPr>
              <a:t> spectrometer image a 3D parabolic surface in the 4D (</a:t>
            </a:r>
            <a:r>
              <a:rPr lang="en-GB" sz="2600" b="1" i="1" dirty="0" smtClean="0">
                <a:latin typeface="+mn-lt"/>
              </a:rPr>
              <a:t>Q</a:t>
            </a:r>
            <a:r>
              <a:rPr lang="en-GB" sz="2600" dirty="0" smtClean="0">
                <a:latin typeface="+mn-lt"/>
              </a:rPr>
              <a:t>,</a:t>
            </a:r>
            <a:r>
              <a:rPr lang="el-G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reciprocal space.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surface changes when the crystal is rotated.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By combining multiple measurements at different rotations, a 4D S(</a:t>
            </a:r>
            <a:r>
              <a:rPr lang="en-GB" sz="26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l-G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dataset (an </a:t>
            </a:r>
            <a:r>
              <a:rPr lang="en-GB" sz="2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GB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for Horace) can be reconstructed.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These single-crystal datasets covering large (</a:t>
            </a:r>
            <a:r>
              <a:rPr lang="en-GB" sz="2600" b="1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l-GR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are useful to details of microscopic models or explore lifetime (linewidth broadening) effects.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400" dirty="0">
              <a:latin typeface="+mn-lt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Summary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40566048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599"/>
            <a:ext cx="8229600" cy="521898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Horace stores data 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lang="en-GB" sz="2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 file sorted </a:t>
            </a: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in a coarse regular (</a:t>
            </a:r>
            <a:r>
              <a:rPr lang="en-GB" sz="2600" b="1" i="1" dirty="0">
                <a:latin typeface="Calibri" panose="020F0502020204030204" pitchFamily="34" charset="0"/>
                <a:cs typeface="Calibri" panose="020F0502020204030204" pitchFamily="34" charset="0"/>
              </a:rPr>
              <a:t>Q</a:t>
            </a: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l-GR" sz="2600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) grid </a:t>
            </a:r>
            <a:r>
              <a:rPr lang="en-GB" sz="2600" dirty="0">
                <a:latin typeface="Calibri" panose="020F0502020204030204" pitchFamily="34" charset="0"/>
                <a:cs typeface="Calibri" panose="020F0502020204030204" pitchFamily="34" charset="0"/>
              </a:rPr>
              <a:t>for fast access</a:t>
            </a: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 smtClean="0">
                <a:latin typeface="Calibri" panose="020F0502020204030204" pitchFamily="34" charset="0"/>
                <a:cs typeface="Calibri" panose="020F0502020204030204" pitchFamily="34" charset="0"/>
              </a:rPr>
              <a:t>Horace has two types of data objects in memory: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96938" lvl="1" indent="-371475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dnd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(d1d, d2d, d3d, d4d) </a:t>
            </a:r>
            <a:r>
              <a:rPr lang="en-GB" dirty="0">
                <a:cs typeface="Courier New" panose="02070309020205020404" pitchFamily="49" charset="0"/>
              </a:rPr>
              <a:t>objects contain only </a:t>
            </a:r>
            <a:r>
              <a:rPr lang="en-GB" dirty="0" err="1">
                <a:cs typeface="Courier New" panose="02070309020205020404" pitchFamily="49" charset="0"/>
              </a:rPr>
              <a:t>histogrammed</a:t>
            </a:r>
            <a:r>
              <a:rPr lang="en-GB" dirty="0">
                <a:cs typeface="Courier New" panose="02070309020205020404" pitchFamily="49" charset="0"/>
              </a:rPr>
              <a:t> (binned) </a:t>
            </a:r>
            <a:r>
              <a:rPr lang="en-GB" dirty="0" smtClean="0">
                <a:cs typeface="Courier New" panose="02070309020205020404" pitchFamily="49" charset="0"/>
              </a:rPr>
              <a:t>data. Created with </a:t>
            </a:r>
            <a:r>
              <a:rPr lang="en-GB" dirty="0"/>
              <a:t>the </a:t>
            </a:r>
            <a:r>
              <a:rPr lang="en-GB" dirty="0" smtClean="0"/>
              <a:t>              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'-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nopix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GB" dirty="0"/>
              <a:t> </a:t>
            </a:r>
            <a:r>
              <a:rPr lang="en-GB" dirty="0" smtClean="0"/>
              <a:t>flag.</a:t>
            </a:r>
          </a:p>
          <a:p>
            <a:pPr marL="896938" lvl="1" indent="-371475">
              <a:buFont typeface="Arial" panose="020B0604020202020204" pitchFamily="34" charset="0"/>
              <a:buChar char="•"/>
            </a:pP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896938" lvl="1" indent="-371475">
              <a:buFont typeface="Arial" panose="020B0604020202020204" pitchFamily="34" charset="0"/>
              <a:buChar char="•"/>
            </a:pP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sqw</a:t>
            </a:r>
            <a:r>
              <a:rPr lang="en-GB" dirty="0"/>
              <a:t>  objects contains both </a:t>
            </a:r>
            <a:r>
              <a:rPr lang="en-GB" dirty="0" err="1"/>
              <a:t>histogrammed</a:t>
            </a:r>
            <a:r>
              <a:rPr lang="en-GB" dirty="0"/>
              <a:t> data which can be plotted and all the </a:t>
            </a:r>
            <a:r>
              <a:rPr lang="en-GB" dirty="0" smtClean="0"/>
              <a:t>pixels </a:t>
            </a:r>
            <a:r>
              <a:rPr lang="en-GB" dirty="0"/>
              <a:t>which </a:t>
            </a:r>
            <a:r>
              <a:rPr lang="en-GB" dirty="0" smtClean="0"/>
              <a:t>were used in the </a:t>
            </a:r>
            <a:r>
              <a:rPr lang="en-GB" dirty="0" err="1" smtClean="0"/>
              <a:t>histogrammed</a:t>
            </a:r>
            <a:r>
              <a:rPr lang="en-GB" dirty="0" smtClean="0"/>
              <a:t> data.</a:t>
            </a:r>
            <a:endParaRPr lang="en-GB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>
              <a:latin typeface="+mn-lt"/>
            </a:endParaRPr>
          </a:p>
        </p:txBody>
      </p:sp>
      <p:sp>
        <p:nvSpPr>
          <p:cNvPr id="5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Summary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1487985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7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>
          <a:xfrm>
            <a:off x="457200" y="1441938"/>
            <a:ext cx="8229600" cy="4683819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/>
              <a:t>What does an INS phonon spectra look like?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000" b="1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/>
              <a:t>See that there is much more intensity at high |</a:t>
            </a:r>
            <a:r>
              <a:rPr lang="en-GB" sz="2000" b="1" i="1" dirty="0" smtClean="0"/>
              <a:t>Q</a:t>
            </a:r>
            <a:r>
              <a:rPr lang="en-GB" sz="2000" dirty="0" smtClean="0"/>
              <a:t>| than low.</a:t>
            </a:r>
            <a:endParaRPr lang="en-GB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618" y="2009360"/>
            <a:ext cx="3127075" cy="35196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79301" y="3399876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Quartz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194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80394"/>
            <a:ext cx="8484577" cy="518746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/>
              <a:t>The dynamical structure factor for phonon scattering 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/>
              <a:t>In </a:t>
            </a:r>
            <a:r>
              <a:rPr lang="en-GB" sz="1600" dirty="0"/>
              <a:t>a powder or polycrystalline sample, we have to average over all the directions of the momentum transfer </a:t>
            </a:r>
            <a:r>
              <a:rPr lang="en-GB" sz="1600" b="1" i="1" dirty="0" smtClean="0"/>
              <a:t>Q</a:t>
            </a:r>
            <a:r>
              <a:rPr lang="en-GB" sz="16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/>
              <a:t>At large |</a:t>
            </a:r>
            <a:r>
              <a:rPr lang="en-GB" sz="1600" b="1" i="1" dirty="0" smtClean="0"/>
              <a:t>Q</a:t>
            </a:r>
            <a:r>
              <a:rPr lang="en-GB" sz="1600" dirty="0" smtClean="0"/>
              <a:t>|&gt;&gt;|</a:t>
            </a:r>
            <a:r>
              <a:rPr lang="en-GB" sz="1600" b="1" i="1" dirty="0" smtClean="0"/>
              <a:t>q</a:t>
            </a:r>
            <a:r>
              <a:rPr lang="en-GB" sz="1600" dirty="0" smtClean="0"/>
              <a:t>| for a given </a:t>
            </a:r>
            <a:r>
              <a:rPr lang="en-GB" sz="1600" dirty="0"/>
              <a:t>|</a:t>
            </a:r>
            <a:r>
              <a:rPr lang="en-GB" sz="1600" b="1" i="1" dirty="0"/>
              <a:t>Q</a:t>
            </a:r>
            <a:r>
              <a:rPr lang="en-GB" sz="1600" dirty="0" smtClean="0"/>
              <a:t>| the angular average is also approximately an average over a Brillouin zone so the                    term disappears and the              .                  </a:t>
            </a:r>
            <a:r>
              <a:rPr lang="en-GB" sz="1600" dirty="0"/>
              <a:t>t</a:t>
            </a:r>
            <a:r>
              <a:rPr lang="en-GB" sz="1600" dirty="0" smtClean="0"/>
              <a:t>erm can be replaced by the density of states </a:t>
            </a:r>
            <a:r>
              <a:rPr lang="en-GB" sz="1600" i="1" dirty="0" smtClean="0"/>
              <a:t>Z</a:t>
            </a:r>
            <a:r>
              <a:rPr lang="en-GB" sz="1600" dirty="0" smtClean="0"/>
              <a:t>(</a:t>
            </a:r>
            <a:r>
              <a:rPr lang="en-GB" sz="1600" i="1" dirty="0" smtClean="0"/>
              <a:t>E</a:t>
            </a:r>
            <a:r>
              <a:rPr lang="en-GB" sz="1600" dirty="0" smtClean="0"/>
              <a:t>), giving: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600" dirty="0" smtClean="0"/>
              <a:t>This is called the </a:t>
            </a:r>
            <a:r>
              <a:rPr lang="en-GB" sz="1600" i="1" dirty="0" smtClean="0"/>
              <a:t>incoherent approximation</a:t>
            </a:r>
            <a:r>
              <a:rPr lang="en-GB" sz="16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600" dirty="0" smtClean="0"/>
          </a:p>
        </p:txBody>
      </p:sp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1401763" y="6419730"/>
            <a:ext cx="72739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1000" dirty="0"/>
              <a:t>Methods of experimental physics: Neutron </a:t>
            </a:r>
            <a:r>
              <a:rPr lang="en-US" altLang="en-US" sz="1000" dirty="0" smtClean="0"/>
              <a:t>scattering Pt A </a:t>
            </a:r>
            <a:r>
              <a:rPr lang="en-US" altLang="en-US" sz="1000" dirty="0"/>
              <a:t>by </a:t>
            </a:r>
            <a:r>
              <a:rPr lang="en-US" altLang="en-US" sz="1000" dirty="0" err="1"/>
              <a:t>Sköld</a:t>
            </a:r>
            <a:r>
              <a:rPr lang="en-US" altLang="en-US" sz="1000" dirty="0"/>
              <a:t> and </a:t>
            </a:r>
            <a:r>
              <a:rPr lang="en-US" altLang="en-US" sz="1000" dirty="0" smtClean="0"/>
              <a:t>Price, </a:t>
            </a:r>
            <a:r>
              <a:rPr lang="en-US" altLang="en-US" sz="1000" dirty="0" err="1" smtClean="0"/>
              <a:t>Ch</a:t>
            </a:r>
            <a:r>
              <a:rPr lang="en-US" altLang="en-US" sz="1000" dirty="0" smtClean="0"/>
              <a:t> 1</a:t>
            </a:r>
            <a:endParaRPr lang="en-US" altLang="en-US" sz="1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2541563" y="1708187"/>
            <a:ext cx="5082314" cy="1614175"/>
            <a:chOff x="2541563" y="1822484"/>
            <a:chExt cx="5082314" cy="1614175"/>
          </a:xfrm>
        </p:grpSpPr>
        <p:sp>
          <p:nvSpPr>
            <p:cNvPr id="6" name="Rectangle 5"/>
            <p:cNvSpPr/>
            <p:nvPr/>
          </p:nvSpPr>
          <p:spPr>
            <a:xfrm>
              <a:off x="3947746" y="2123381"/>
              <a:ext cx="870439" cy="4527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563" y="2893802"/>
              <a:ext cx="3533333" cy="54285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2541563" y="2893802"/>
              <a:ext cx="870439" cy="4527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699487" y="1822484"/>
              <a:ext cx="29243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 smtClean="0">
                  <a:solidFill>
                    <a:schemeClr val="accent1"/>
                  </a:solidFill>
                </a:rPr>
                <a:t>Phonon dynamic structure factor</a:t>
              </a:r>
              <a:endParaRPr lang="en-GB" sz="1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352603" y="2836435"/>
            <a:ext cx="2384628" cy="838844"/>
            <a:chOff x="5352603" y="2950732"/>
            <a:chExt cx="2384628" cy="838844"/>
          </a:xfrm>
        </p:grpSpPr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5580828" y="2950732"/>
              <a:ext cx="573787" cy="359562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19" name="Text Box 14"/>
            <p:cNvSpPr txBox="1">
              <a:spLocks noChangeArrowheads="1"/>
            </p:cNvSpPr>
            <p:nvPr/>
          </p:nvSpPr>
          <p:spPr bwMode="auto">
            <a:xfrm>
              <a:off x="5352603" y="3451022"/>
              <a:ext cx="238462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dirty="0">
                  <a:solidFill>
                    <a:srgbClr val="FF0000"/>
                  </a:solidFill>
                  <a:ea typeface="ＭＳ Ｐゴシック" panose="020B0600070205080204" pitchFamily="34" charset="-128"/>
                </a:rPr>
                <a:t>Debye Waller factor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710354" y="2428842"/>
            <a:ext cx="4969103" cy="1242679"/>
            <a:chOff x="3710354" y="2551931"/>
            <a:chExt cx="4969103" cy="1242679"/>
          </a:xfrm>
        </p:grpSpPr>
        <p:sp>
          <p:nvSpPr>
            <p:cNvPr id="18" name="Rectangle 11"/>
            <p:cNvSpPr>
              <a:spLocks noChangeArrowheads="1"/>
            </p:cNvSpPr>
            <p:nvPr/>
          </p:nvSpPr>
          <p:spPr bwMode="auto">
            <a:xfrm>
              <a:off x="4516844" y="2950732"/>
              <a:ext cx="661825" cy="376801"/>
            </a:xfrm>
            <a:prstGeom prst="rect">
              <a:avLst/>
            </a:prstGeom>
            <a:noFill/>
            <a:ln w="9525">
              <a:solidFill>
                <a:srgbClr val="00FF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5095005" y="2551931"/>
              <a:ext cx="3584452" cy="3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700" dirty="0">
                  <a:ea typeface="ＭＳ Ｐゴシック" panose="020B0600070205080204" pitchFamily="34" charset="-128"/>
                </a:rPr>
                <a:t>Polarization vector of </a:t>
              </a:r>
              <a:r>
                <a:rPr lang="en-US" altLang="en-US" sz="1700" dirty="0" smtClean="0">
                  <a:ea typeface="ＭＳ Ｐゴシック" panose="020B0600070205080204" pitchFamily="34" charset="-128"/>
                </a:rPr>
                <a:t>mode </a:t>
              </a:r>
              <a:r>
                <a:rPr lang="en-US" altLang="en-US" sz="1700" i="1" dirty="0" smtClean="0">
                  <a:ea typeface="ＭＳ Ｐゴシック" panose="020B0600070205080204" pitchFamily="34" charset="-128"/>
                </a:rPr>
                <a:t>d</a:t>
              </a:r>
              <a:endParaRPr lang="en-US" altLang="en-US" sz="1700" dirty="0">
                <a:ea typeface="ＭＳ Ｐゴシック" panose="020B0600070205080204" pitchFamily="34" charset="-128"/>
              </a:endParaRPr>
            </a:p>
          </p:txBody>
        </p: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3710354" y="3471445"/>
              <a:ext cx="1771431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500" dirty="0" smtClean="0">
                  <a:solidFill>
                    <a:srgbClr val="00FF00"/>
                  </a:solidFill>
                  <a:ea typeface="ＭＳ Ｐゴシック" panose="020B0600070205080204" pitchFamily="34" charset="-128"/>
                </a:rPr>
                <a:t>Polarization factor</a:t>
              </a:r>
              <a:endParaRPr lang="en-US" altLang="en-US" sz="1500" dirty="0">
                <a:solidFill>
                  <a:srgbClr val="00FF00"/>
                </a:solidFill>
                <a:ea typeface="ＭＳ Ｐゴシック" panose="020B0600070205080204" pitchFamily="34" charset="-128"/>
              </a:endParaRP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H="1">
              <a:off x="5091237" y="2739668"/>
              <a:ext cx="208855" cy="2765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28" y="2009083"/>
            <a:ext cx="5371429" cy="57142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005691" y="4705591"/>
            <a:ext cx="5501083" cy="1162939"/>
            <a:chOff x="1005691" y="4705591"/>
            <a:chExt cx="5501083" cy="116293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157" y="4705591"/>
              <a:ext cx="1171429" cy="2190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691" y="4947354"/>
              <a:ext cx="1171429" cy="22857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9155" y="5230435"/>
              <a:ext cx="4247619" cy="6380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401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/>
          <p:nvPr/>
        </p:nvSpPr>
        <p:spPr>
          <a:xfrm>
            <a:off x="2700360" y="23756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7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Phonons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sp>
        <p:nvSpPr>
          <p:cNvPr id="39" name="Content Placeholder 38"/>
          <p:cNvSpPr>
            <a:spLocks noGrp="1"/>
          </p:cNvSpPr>
          <p:nvPr>
            <p:ph idx="1"/>
          </p:nvPr>
        </p:nvSpPr>
        <p:spPr>
          <a:xfrm>
            <a:off x="457200" y="1441938"/>
            <a:ext cx="8229600" cy="468381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/>
              <a:t>Often though, the          term is approximated as Q</a:t>
            </a:r>
            <a:r>
              <a:rPr lang="en-GB" sz="2000" baseline="30000" dirty="0" smtClean="0"/>
              <a:t>2</a:t>
            </a:r>
            <a:r>
              <a:rPr lang="en-GB" sz="2000" dirty="0" smtClean="0"/>
              <a:t>, but this is strictly only valid for single-component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000" dirty="0" smtClean="0"/>
              <a:t>But the take home message here is the neutron intensity of phonon scattering increases with increasing </a:t>
            </a:r>
            <a:r>
              <a:rPr lang="en-GB" sz="2000" b="1" i="1" dirty="0" smtClean="0"/>
              <a:t>Q</a:t>
            </a:r>
            <a:r>
              <a:rPr lang="en-GB" sz="2000" dirty="0" smtClean="0"/>
              <a:t>.</a:t>
            </a:r>
            <a:endParaRPr lang="en-GB" sz="2000" b="1" i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98" y="1520353"/>
            <a:ext cx="590476" cy="24761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69277" y="2154117"/>
            <a:ext cx="8396654" cy="764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559" y="3743207"/>
            <a:ext cx="3118899" cy="2338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67" y="3104914"/>
            <a:ext cx="3127075" cy="351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2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uiExpand="1" build="p"/>
      <p:bldP spid="4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336433"/>
            <a:ext cx="8335109" cy="3086099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Due to the magnetic dipolar interaction between the neutron moment and electronic spins.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Scattering </a:t>
            </a:r>
            <a:r>
              <a:rPr lang="en-GB" sz="1800" dirty="0"/>
              <a:t>function for magnetic neutron scattering is: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  <p:sp>
        <p:nvSpPr>
          <p:cNvPr id="4" name="Rectangle 1"/>
          <p:cNvSpPr/>
          <p:nvPr/>
        </p:nvSpPr>
        <p:spPr>
          <a:xfrm>
            <a:off x="2700360" y="0"/>
            <a:ext cx="6335639" cy="557281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square" lIns="90004" tIns="46798" rIns="90004" bIns="46798" anchor="ctr" anchorCtr="0" compatLnSpc="1">
            <a:norm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000" i="0" u="none" strike="noStrike" kern="1200" cap="none" spc="0" baseline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Magnetic</a:t>
            </a:r>
            <a:r>
              <a:rPr lang="en-US" sz="3000" i="0" u="none" strike="noStrike" kern="1200" cap="none" spc="0" dirty="0" smtClean="0">
                <a:solidFill>
                  <a:srgbClr val="FFFFFF"/>
                </a:solidFill>
                <a:uFillTx/>
                <a:latin typeface="Lucida Sans" pitchFamily="34"/>
                <a:ea typeface="Arial" pitchFamily="34"/>
                <a:cs typeface="Arial" pitchFamily="34"/>
              </a:rPr>
              <a:t> Inelastic Scattering</a:t>
            </a:r>
            <a:endParaRPr lang="en-US" sz="3000" b="0" i="0" u="none" strike="noStrike" kern="1200" cap="none" spc="0" baseline="0" dirty="0">
              <a:solidFill>
                <a:srgbClr val="FFFFFF"/>
              </a:solidFill>
              <a:uFillTx/>
              <a:latin typeface="Lucida Sans" pitchFamily="34"/>
              <a:ea typeface="Arial" pitchFamily="34"/>
              <a:cs typeface="Arial" pitchFamily="34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24" y="2431112"/>
            <a:ext cx="7180952" cy="571429"/>
          </a:xfrm>
          <a:prstGeom prst="rect">
            <a:avLst/>
          </a:prstGeom>
        </p:spPr>
      </p:pic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1401763" y="6419730"/>
            <a:ext cx="72739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en-US" sz="1000" dirty="0"/>
              <a:t>Methods of experimental physics: Neutron </a:t>
            </a:r>
            <a:r>
              <a:rPr lang="en-US" altLang="en-US" sz="1000" dirty="0" smtClean="0"/>
              <a:t>scattering Pt A </a:t>
            </a:r>
            <a:r>
              <a:rPr lang="en-US" altLang="en-US" sz="1000" dirty="0"/>
              <a:t>by </a:t>
            </a:r>
            <a:r>
              <a:rPr lang="en-US" altLang="en-US" sz="1000" dirty="0" err="1"/>
              <a:t>Sköld</a:t>
            </a:r>
            <a:r>
              <a:rPr lang="en-US" altLang="en-US" sz="1000" dirty="0"/>
              <a:t> and </a:t>
            </a:r>
            <a:r>
              <a:rPr lang="en-US" altLang="en-US" sz="1000" dirty="0" smtClean="0"/>
              <a:t>Price, </a:t>
            </a:r>
            <a:r>
              <a:rPr lang="en-US" altLang="en-US" sz="1000" dirty="0" err="1" smtClean="0"/>
              <a:t>Ch</a:t>
            </a:r>
            <a:r>
              <a:rPr lang="en-US" altLang="en-US" sz="1000" dirty="0" smtClean="0"/>
              <a:t> 1</a:t>
            </a:r>
            <a:endParaRPr lang="en-US" altLang="en-US" sz="1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2162908" y="2431112"/>
            <a:ext cx="1485900" cy="1082089"/>
            <a:chOff x="2162908" y="2431112"/>
            <a:chExt cx="1485900" cy="1082089"/>
          </a:xfrm>
        </p:grpSpPr>
        <p:sp>
          <p:nvSpPr>
            <p:cNvPr id="10" name="Rectangle 9"/>
            <p:cNvSpPr/>
            <p:nvPr/>
          </p:nvSpPr>
          <p:spPr>
            <a:xfrm>
              <a:off x="2162908" y="2431112"/>
              <a:ext cx="1485900" cy="637407"/>
            </a:xfrm>
            <a:prstGeom prst="rect">
              <a:avLst/>
            </a:prstGeom>
            <a:noFill/>
            <a:ln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36591" y="3143869"/>
              <a:ext cx="1088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FF00"/>
                  </a:solidFill>
                </a:rPr>
                <a:t>M</a:t>
              </a:r>
              <a:r>
                <a:rPr lang="en-GB" baseline="-25000" dirty="0" smtClean="0">
                  <a:solidFill>
                    <a:srgbClr val="00FF00"/>
                  </a:solidFill>
                </a:rPr>
                <a:t>⊥</a:t>
              </a:r>
              <a:r>
                <a:rPr lang="en-GB" dirty="0" smtClean="0">
                  <a:solidFill>
                    <a:srgbClr val="00FF00"/>
                  </a:solidFill>
                </a:rPr>
                <a:t> factor</a:t>
              </a:r>
              <a:endParaRPr lang="en-GB" dirty="0">
                <a:solidFill>
                  <a:srgbClr val="00FF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527028" y="2431112"/>
            <a:ext cx="2244525" cy="1069544"/>
            <a:chOff x="3527028" y="2431112"/>
            <a:chExt cx="2244525" cy="1069544"/>
          </a:xfrm>
        </p:grpSpPr>
        <p:sp>
          <p:nvSpPr>
            <p:cNvPr id="12" name="Rectangle 11"/>
            <p:cNvSpPr/>
            <p:nvPr/>
          </p:nvSpPr>
          <p:spPr>
            <a:xfrm>
              <a:off x="3710354" y="2431112"/>
              <a:ext cx="1328371" cy="63740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527028" y="3131324"/>
              <a:ext cx="22445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Magnetic Form Factor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448" y="3726800"/>
            <a:ext cx="3004934" cy="238941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08891" y="5794131"/>
            <a:ext cx="4879731" cy="659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 Placeholder 2"/>
          <p:cNvSpPr txBox="1">
            <a:spLocks/>
          </p:cNvSpPr>
          <p:nvPr/>
        </p:nvSpPr>
        <p:spPr>
          <a:xfrm>
            <a:off x="458768" y="3588551"/>
            <a:ext cx="5339161" cy="3776755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t" anchorCtr="0" compatLnSpc="1">
            <a:norm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tabLst>
                <a:tab pos="571317" algn="l"/>
                <a:tab pos="1485717" algn="l"/>
                <a:tab pos="2400117" algn="l"/>
                <a:tab pos="3314517" algn="l"/>
                <a:tab pos="4228917" algn="l"/>
                <a:tab pos="5143317" algn="l"/>
                <a:tab pos="6057717" algn="l"/>
                <a:tab pos="6972117" algn="l"/>
                <a:tab pos="7886517" algn="l"/>
                <a:tab pos="8800917" algn="l"/>
                <a:tab pos="9715317" algn="l"/>
              </a:tabLst>
              <a:defRPr lang="en-US" sz="3200" b="0" i="0" u="none" strike="noStrike" kern="1200" cap="none" spc="0" baseline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uFillTx/>
                <a:latin typeface="Lucida Sans" pitchFamily="34"/>
              </a:defRPr>
            </a:lvl1pPr>
            <a:lvl2pPr marL="685800" marR="0" lvl="1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2pPr>
            <a:lvl3pPr marL="1143000" marR="0" lvl="2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20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3pPr>
            <a:lvl4pPr marL="1600200" marR="0" lvl="3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4pPr>
            <a:lvl5pPr marL="2057400" marR="0" lvl="4" indent="-228600" algn="l" defTabSz="914400" rtl="0" fontAlgn="auto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Magnetic form factor is highest at low </a:t>
            </a:r>
            <a:r>
              <a:rPr lang="en-GB" sz="1800" b="1" i="1" dirty="0" smtClean="0"/>
              <a:t>Q</a:t>
            </a:r>
            <a:r>
              <a:rPr lang="en-GB" sz="18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Because the electronic spins have a finite extent so their Fourier Transform is concentrated at low Q.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 smtClean="0"/>
              <a:t>For phonons, scattering is due to the neutron-nucleus interaction, and nuclei are point particles compared to atoms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dirty="0"/>
              <a:t>Magnetic excitations are most intense at low </a:t>
            </a:r>
            <a:r>
              <a:rPr lang="en-GB" sz="1800" b="1" i="1" dirty="0"/>
              <a:t>Q</a:t>
            </a:r>
            <a:r>
              <a:rPr lang="en-GB" sz="1800" dirty="0"/>
              <a:t>, opposite to phonon scattering.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1123658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9" grpId="0" uiExpand="1" build="p"/>
    </p:bldLst>
  </p:timing>
</p:sld>
</file>

<file path=ppt/theme/theme1.xml><?xml version="1.0" encoding="utf-8"?>
<a:theme xmlns:a="http://schemas.openxmlformats.org/drawingml/2006/main" name="Titl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38017</TotalTime>
  <Words>2811</Words>
  <Application>Microsoft Office PowerPoint</Application>
  <PresentationFormat>On-screen Show (4:3)</PresentationFormat>
  <Paragraphs>541</Paragraphs>
  <Slides>57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4" baseType="lpstr">
      <vt:lpstr>ＭＳ Ｐゴシック</vt:lpstr>
      <vt:lpstr>Arial</vt:lpstr>
      <vt:lpstr>Arial Unicode MS</vt:lpstr>
      <vt:lpstr>Calibri</vt:lpstr>
      <vt:lpstr>Courier New</vt:lpstr>
      <vt:lpstr>DejaVu Sans</vt:lpstr>
      <vt:lpstr>Gill Sans</vt:lpstr>
      <vt:lpstr>Gill Sans SemiBold</vt:lpstr>
      <vt:lpstr>Helvetica</vt:lpstr>
      <vt:lpstr>Liberation Serif</vt:lpstr>
      <vt:lpstr>Lucida Sans</vt:lpstr>
      <vt:lpstr>Symbol</vt:lpstr>
      <vt:lpstr>Times New Roman</vt:lpstr>
      <vt:lpstr>Wingdings</vt:lpstr>
      <vt:lpstr>Title1</vt:lpstr>
      <vt:lpstr>Title3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MARI</vt:lpstr>
      <vt:lpstr>MAPS</vt:lpstr>
      <vt:lpstr>MERLIN</vt:lpstr>
      <vt:lpstr>LET</vt:lpstr>
      <vt:lpstr>Instrument suite</vt:lpstr>
      <vt:lpstr>Around the world</vt:lpstr>
      <vt:lpstr>TOSCA</vt:lpstr>
      <vt:lpstr>IRIS</vt:lpstr>
      <vt:lpstr>OSIRIS</vt:lpstr>
      <vt:lpstr>Around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Le, Duc (STFC,RAL,ISIS)</dc:creator>
  <cp:lastModifiedBy>Le, Duc (STFC,RAL,ISIS)</cp:lastModifiedBy>
  <cp:revision>187</cp:revision>
  <dcterms:created xsi:type="dcterms:W3CDTF">2007-08-10T08:53:48Z</dcterms:created>
  <dcterms:modified xsi:type="dcterms:W3CDTF">2024-06-03T04:44:44Z</dcterms:modified>
</cp:coreProperties>
</file>